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256" r:id="rId3"/>
    <p:sldId id="259" r:id="rId4"/>
    <p:sldId id="258" r:id="rId5"/>
    <p:sldId id="260" r:id="rId6"/>
    <p:sldId id="266" r:id="rId7"/>
    <p:sldId id="272" r:id="rId8"/>
    <p:sldId id="262" r:id="rId9"/>
    <p:sldId id="274" r:id="rId10"/>
    <p:sldId id="273" r:id="rId11"/>
    <p:sldId id="275" r:id="rId12"/>
    <p:sldId id="276" r:id="rId13"/>
    <p:sldId id="270" r:id="rId14"/>
    <p:sldId id="264" r:id="rId15"/>
    <p:sldId id="268" r:id="rId16"/>
    <p:sldId id="269" r:id="rId17"/>
    <p:sldId id="263" r:id="rId18"/>
    <p:sldId id="26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5" d="100"/>
          <a:sy n="75" d="100"/>
        </p:scale>
        <p:origin x="974" y="28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91DD71-EE58-4E7C-8A8E-6DEBB0D70FA9}" type="datetimeFigureOut">
              <a:rPr lang="en-US" smtClean="0"/>
              <a:t>10/25/2025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E81CD-B78D-4FC4-906A-E3FC690F3013}" type="slidenum">
              <a:rPr lang="en-US" smtClean="0"/>
              <a:t>‹#›</a:t>
            </a:fld>
            <a:endParaRPr lang="en-US"/>
          </a:p>
        </p:txBody>
      </p:sp>
    </p:spTree>
    <p:extLst>
      <p:ext uri="{BB962C8B-B14F-4D97-AF65-F5344CB8AC3E}">
        <p14:creationId xmlns:p14="http://schemas.microsoft.com/office/powerpoint/2010/main" val="2638363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2E81CD-B78D-4FC4-906A-E3FC690F3013}" type="slidenum">
              <a:rPr lang="en-US" smtClean="0"/>
              <a:t>1</a:t>
            </a:fld>
            <a:endParaRPr lang="en-US"/>
          </a:p>
        </p:txBody>
      </p:sp>
    </p:spTree>
    <p:extLst>
      <p:ext uri="{BB962C8B-B14F-4D97-AF65-F5344CB8AC3E}">
        <p14:creationId xmlns:p14="http://schemas.microsoft.com/office/powerpoint/2010/main" val="835951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2C6B4-984C-BEEE-4CD8-AF22F24C7B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1B0762-0A6D-7C73-AA06-2FA46302A6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0E287C-4D63-FC7E-4A76-F079D07353A6}"/>
              </a:ext>
            </a:extLst>
          </p:cNvPr>
          <p:cNvSpPr>
            <a:spLocks noGrp="1"/>
          </p:cNvSpPr>
          <p:nvPr>
            <p:ph type="dt" sz="half" idx="10"/>
          </p:nvPr>
        </p:nvSpPr>
        <p:spPr/>
        <p:txBody>
          <a:bodyPr/>
          <a:lstStyle/>
          <a:p>
            <a:fld id="{AE569C8C-14DC-4DC2-BC3E-6A541336ED88}" type="datetimeFigureOut">
              <a:rPr lang="en-US" smtClean="0"/>
              <a:t>10/25/2025</a:t>
            </a:fld>
            <a:endParaRPr lang="en-US"/>
          </a:p>
        </p:txBody>
      </p:sp>
      <p:sp>
        <p:nvSpPr>
          <p:cNvPr id="5" name="Footer Placeholder 4">
            <a:extLst>
              <a:ext uri="{FF2B5EF4-FFF2-40B4-BE49-F238E27FC236}">
                <a16:creationId xmlns:a16="http://schemas.microsoft.com/office/drawing/2014/main" id="{D1AB7494-CCC1-AB59-8E75-83A0D57B3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B7ADBC-6320-AFF7-DF72-0E65C43B2A16}"/>
              </a:ext>
            </a:extLst>
          </p:cNvPr>
          <p:cNvSpPr>
            <a:spLocks noGrp="1"/>
          </p:cNvSpPr>
          <p:nvPr>
            <p:ph type="sldNum" sz="quarter" idx="12"/>
          </p:nvPr>
        </p:nvSpPr>
        <p:spPr/>
        <p:txBody>
          <a:bodyPr/>
          <a:lstStyle/>
          <a:p>
            <a:fld id="{62C3839B-5DA4-475D-8DF2-43A7D8F49CC1}" type="slidenum">
              <a:rPr lang="en-US" smtClean="0"/>
              <a:t>‹#›</a:t>
            </a:fld>
            <a:endParaRPr lang="en-US"/>
          </a:p>
        </p:txBody>
      </p:sp>
    </p:spTree>
    <p:extLst>
      <p:ext uri="{BB962C8B-B14F-4D97-AF65-F5344CB8AC3E}">
        <p14:creationId xmlns:p14="http://schemas.microsoft.com/office/powerpoint/2010/main" val="2748387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642FC-152F-C544-BA97-055B54D069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CD6A34-865D-AA7E-74E7-7A54D187F5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73B1E0-CF15-11DE-5A34-FCB832F12B01}"/>
              </a:ext>
            </a:extLst>
          </p:cNvPr>
          <p:cNvSpPr>
            <a:spLocks noGrp="1"/>
          </p:cNvSpPr>
          <p:nvPr>
            <p:ph type="dt" sz="half" idx="10"/>
          </p:nvPr>
        </p:nvSpPr>
        <p:spPr/>
        <p:txBody>
          <a:bodyPr/>
          <a:lstStyle/>
          <a:p>
            <a:fld id="{AE569C8C-14DC-4DC2-BC3E-6A541336ED88}" type="datetimeFigureOut">
              <a:rPr lang="en-US" smtClean="0"/>
              <a:t>10/25/2025</a:t>
            </a:fld>
            <a:endParaRPr lang="en-US"/>
          </a:p>
        </p:txBody>
      </p:sp>
      <p:sp>
        <p:nvSpPr>
          <p:cNvPr id="5" name="Footer Placeholder 4">
            <a:extLst>
              <a:ext uri="{FF2B5EF4-FFF2-40B4-BE49-F238E27FC236}">
                <a16:creationId xmlns:a16="http://schemas.microsoft.com/office/drawing/2014/main" id="{C117A6B3-A667-2BED-CA53-80D4C350CB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15A05-3813-6CC2-628C-FA47F051ED9E}"/>
              </a:ext>
            </a:extLst>
          </p:cNvPr>
          <p:cNvSpPr>
            <a:spLocks noGrp="1"/>
          </p:cNvSpPr>
          <p:nvPr>
            <p:ph type="sldNum" sz="quarter" idx="12"/>
          </p:nvPr>
        </p:nvSpPr>
        <p:spPr/>
        <p:txBody>
          <a:bodyPr/>
          <a:lstStyle/>
          <a:p>
            <a:fld id="{62C3839B-5DA4-475D-8DF2-43A7D8F49CC1}" type="slidenum">
              <a:rPr lang="en-US" smtClean="0"/>
              <a:t>‹#›</a:t>
            </a:fld>
            <a:endParaRPr lang="en-US"/>
          </a:p>
        </p:txBody>
      </p:sp>
    </p:spTree>
    <p:extLst>
      <p:ext uri="{BB962C8B-B14F-4D97-AF65-F5344CB8AC3E}">
        <p14:creationId xmlns:p14="http://schemas.microsoft.com/office/powerpoint/2010/main" val="4261286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2634A1-0953-FF43-D4F3-3DE10E22EA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A64D34-05C3-D719-2C72-F5C499B6A8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F4ED4-5709-E1A9-00BA-720A57134261}"/>
              </a:ext>
            </a:extLst>
          </p:cNvPr>
          <p:cNvSpPr>
            <a:spLocks noGrp="1"/>
          </p:cNvSpPr>
          <p:nvPr>
            <p:ph type="dt" sz="half" idx="10"/>
          </p:nvPr>
        </p:nvSpPr>
        <p:spPr/>
        <p:txBody>
          <a:bodyPr/>
          <a:lstStyle/>
          <a:p>
            <a:fld id="{AE569C8C-14DC-4DC2-BC3E-6A541336ED88}" type="datetimeFigureOut">
              <a:rPr lang="en-US" smtClean="0"/>
              <a:t>10/25/2025</a:t>
            </a:fld>
            <a:endParaRPr lang="en-US"/>
          </a:p>
        </p:txBody>
      </p:sp>
      <p:sp>
        <p:nvSpPr>
          <p:cNvPr id="5" name="Footer Placeholder 4">
            <a:extLst>
              <a:ext uri="{FF2B5EF4-FFF2-40B4-BE49-F238E27FC236}">
                <a16:creationId xmlns:a16="http://schemas.microsoft.com/office/drawing/2014/main" id="{EC14F6F5-988A-37ED-693B-E7A7E1E45D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C17E4C-64E6-16B5-E31E-D7D2638AEC64}"/>
              </a:ext>
            </a:extLst>
          </p:cNvPr>
          <p:cNvSpPr>
            <a:spLocks noGrp="1"/>
          </p:cNvSpPr>
          <p:nvPr>
            <p:ph type="sldNum" sz="quarter" idx="12"/>
          </p:nvPr>
        </p:nvSpPr>
        <p:spPr/>
        <p:txBody>
          <a:bodyPr/>
          <a:lstStyle/>
          <a:p>
            <a:fld id="{62C3839B-5DA4-475D-8DF2-43A7D8F49CC1}" type="slidenum">
              <a:rPr lang="en-US" smtClean="0"/>
              <a:t>‹#›</a:t>
            </a:fld>
            <a:endParaRPr lang="en-US"/>
          </a:p>
        </p:txBody>
      </p:sp>
    </p:spTree>
    <p:extLst>
      <p:ext uri="{BB962C8B-B14F-4D97-AF65-F5344CB8AC3E}">
        <p14:creationId xmlns:p14="http://schemas.microsoft.com/office/powerpoint/2010/main" val="2510444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ACDD-40C8-12A0-CBBD-E385BB0FF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8E8C5E-DE74-CA44-495F-FAAB35D3A4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60EDB-5FDB-4CE9-0F60-F36F01DE9B9B}"/>
              </a:ext>
            </a:extLst>
          </p:cNvPr>
          <p:cNvSpPr>
            <a:spLocks noGrp="1"/>
          </p:cNvSpPr>
          <p:nvPr>
            <p:ph type="dt" sz="half" idx="10"/>
          </p:nvPr>
        </p:nvSpPr>
        <p:spPr/>
        <p:txBody>
          <a:bodyPr/>
          <a:lstStyle/>
          <a:p>
            <a:fld id="{AE569C8C-14DC-4DC2-BC3E-6A541336ED88}" type="datetimeFigureOut">
              <a:rPr lang="en-US" smtClean="0"/>
              <a:t>10/25/2025</a:t>
            </a:fld>
            <a:endParaRPr lang="en-US"/>
          </a:p>
        </p:txBody>
      </p:sp>
      <p:sp>
        <p:nvSpPr>
          <p:cNvPr id="5" name="Footer Placeholder 4">
            <a:extLst>
              <a:ext uri="{FF2B5EF4-FFF2-40B4-BE49-F238E27FC236}">
                <a16:creationId xmlns:a16="http://schemas.microsoft.com/office/drawing/2014/main" id="{DAC63518-CAB5-F36F-7BCB-52E405ACB3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443A7-15D2-B83A-8A38-1D5E54143047}"/>
              </a:ext>
            </a:extLst>
          </p:cNvPr>
          <p:cNvSpPr>
            <a:spLocks noGrp="1"/>
          </p:cNvSpPr>
          <p:nvPr>
            <p:ph type="sldNum" sz="quarter" idx="12"/>
          </p:nvPr>
        </p:nvSpPr>
        <p:spPr/>
        <p:txBody>
          <a:bodyPr/>
          <a:lstStyle/>
          <a:p>
            <a:fld id="{62C3839B-5DA4-475D-8DF2-43A7D8F49CC1}" type="slidenum">
              <a:rPr lang="en-US" smtClean="0"/>
              <a:t>‹#›</a:t>
            </a:fld>
            <a:endParaRPr lang="en-US"/>
          </a:p>
        </p:txBody>
      </p:sp>
    </p:spTree>
    <p:extLst>
      <p:ext uri="{BB962C8B-B14F-4D97-AF65-F5344CB8AC3E}">
        <p14:creationId xmlns:p14="http://schemas.microsoft.com/office/powerpoint/2010/main" val="2824665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5DA4A-5875-4E0F-AC1D-3F4BF32A12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E38A91-1ED8-1F98-ADCC-3A9FEE9F7BB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8F201E-9065-CC26-EA42-C12C737F8F15}"/>
              </a:ext>
            </a:extLst>
          </p:cNvPr>
          <p:cNvSpPr>
            <a:spLocks noGrp="1"/>
          </p:cNvSpPr>
          <p:nvPr>
            <p:ph type="dt" sz="half" idx="10"/>
          </p:nvPr>
        </p:nvSpPr>
        <p:spPr/>
        <p:txBody>
          <a:bodyPr/>
          <a:lstStyle/>
          <a:p>
            <a:fld id="{AE569C8C-14DC-4DC2-BC3E-6A541336ED88}" type="datetimeFigureOut">
              <a:rPr lang="en-US" smtClean="0"/>
              <a:t>10/25/2025</a:t>
            </a:fld>
            <a:endParaRPr lang="en-US"/>
          </a:p>
        </p:txBody>
      </p:sp>
      <p:sp>
        <p:nvSpPr>
          <p:cNvPr id="5" name="Footer Placeholder 4">
            <a:extLst>
              <a:ext uri="{FF2B5EF4-FFF2-40B4-BE49-F238E27FC236}">
                <a16:creationId xmlns:a16="http://schemas.microsoft.com/office/drawing/2014/main" id="{6E434123-5794-1DF4-C90C-3B6F1CC88B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54AC95-4B23-17DF-C301-52EB05AB51CD}"/>
              </a:ext>
            </a:extLst>
          </p:cNvPr>
          <p:cNvSpPr>
            <a:spLocks noGrp="1"/>
          </p:cNvSpPr>
          <p:nvPr>
            <p:ph type="sldNum" sz="quarter" idx="12"/>
          </p:nvPr>
        </p:nvSpPr>
        <p:spPr/>
        <p:txBody>
          <a:bodyPr/>
          <a:lstStyle/>
          <a:p>
            <a:fld id="{62C3839B-5DA4-475D-8DF2-43A7D8F49CC1}" type="slidenum">
              <a:rPr lang="en-US" smtClean="0"/>
              <a:t>‹#›</a:t>
            </a:fld>
            <a:endParaRPr lang="en-US"/>
          </a:p>
        </p:txBody>
      </p:sp>
    </p:spTree>
    <p:extLst>
      <p:ext uri="{BB962C8B-B14F-4D97-AF65-F5344CB8AC3E}">
        <p14:creationId xmlns:p14="http://schemas.microsoft.com/office/powerpoint/2010/main" val="1556722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88D69-9248-72FC-E753-60F65A7114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707918-C26A-6CA1-A9EC-CA09E765F5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9E9F5C-67E6-7484-D7F8-E1383A672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1863BE-1A4A-BF6A-C514-3A3A78E7C048}"/>
              </a:ext>
            </a:extLst>
          </p:cNvPr>
          <p:cNvSpPr>
            <a:spLocks noGrp="1"/>
          </p:cNvSpPr>
          <p:nvPr>
            <p:ph type="dt" sz="half" idx="10"/>
          </p:nvPr>
        </p:nvSpPr>
        <p:spPr/>
        <p:txBody>
          <a:bodyPr/>
          <a:lstStyle/>
          <a:p>
            <a:fld id="{AE569C8C-14DC-4DC2-BC3E-6A541336ED88}" type="datetimeFigureOut">
              <a:rPr lang="en-US" smtClean="0"/>
              <a:t>10/25/2025</a:t>
            </a:fld>
            <a:endParaRPr lang="en-US"/>
          </a:p>
        </p:txBody>
      </p:sp>
      <p:sp>
        <p:nvSpPr>
          <p:cNvPr id="6" name="Footer Placeholder 5">
            <a:extLst>
              <a:ext uri="{FF2B5EF4-FFF2-40B4-BE49-F238E27FC236}">
                <a16:creationId xmlns:a16="http://schemas.microsoft.com/office/drawing/2014/main" id="{4C17664B-5D34-9D95-D1B9-C58A802955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00C390-73D5-38AD-1336-ECE2E8D66C86}"/>
              </a:ext>
            </a:extLst>
          </p:cNvPr>
          <p:cNvSpPr>
            <a:spLocks noGrp="1"/>
          </p:cNvSpPr>
          <p:nvPr>
            <p:ph type="sldNum" sz="quarter" idx="12"/>
          </p:nvPr>
        </p:nvSpPr>
        <p:spPr/>
        <p:txBody>
          <a:bodyPr/>
          <a:lstStyle/>
          <a:p>
            <a:fld id="{62C3839B-5DA4-475D-8DF2-43A7D8F49CC1}" type="slidenum">
              <a:rPr lang="en-US" smtClean="0"/>
              <a:t>‹#›</a:t>
            </a:fld>
            <a:endParaRPr lang="en-US"/>
          </a:p>
        </p:txBody>
      </p:sp>
    </p:spTree>
    <p:extLst>
      <p:ext uri="{BB962C8B-B14F-4D97-AF65-F5344CB8AC3E}">
        <p14:creationId xmlns:p14="http://schemas.microsoft.com/office/powerpoint/2010/main" val="1139761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24272-9F37-269A-F9B4-BB145C6F05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CEC4D0-827A-CAB3-A920-E63A5E5A12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34BB87-CF35-88E9-3D1F-FDFC0B5048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67FE4B-07C6-E463-85A9-AA63EC681F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222777-F616-DEBC-9501-BA509873C0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C5D67B-9C62-83A5-7D45-81AB9618AC72}"/>
              </a:ext>
            </a:extLst>
          </p:cNvPr>
          <p:cNvSpPr>
            <a:spLocks noGrp="1"/>
          </p:cNvSpPr>
          <p:nvPr>
            <p:ph type="dt" sz="half" idx="10"/>
          </p:nvPr>
        </p:nvSpPr>
        <p:spPr/>
        <p:txBody>
          <a:bodyPr/>
          <a:lstStyle/>
          <a:p>
            <a:fld id="{AE569C8C-14DC-4DC2-BC3E-6A541336ED88}" type="datetimeFigureOut">
              <a:rPr lang="en-US" smtClean="0"/>
              <a:t>10/25/2025</a:t>
            </a:fld>
            <a:endParaRPr lang="en-US"/>
          </a:p>
        </p:txBody>
      </p:sp>
      <p:sp>
        <p:nvSpPr>
          <p:cNvPr id="8" name="Footer Placeholder 7">
            <a:extLst>
              <a:ext uri="{FF2B5EF4-FFF2-40B4-BE49-F238E27FC236}">
                <a16:creationId xmlns:a16="http://schemas.microsoft.com/office/drawing/2014/main" id="{6456EE57-46E8-9021-3627-788B1B7FBE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3392D2-1B84-0A06-143B-097A83FFE1B4}"/>
              </a:ext>
            </a:extLst>
          </p:cNvPr>
          <p:cNvSpPr>
            <a:spLocks noGrp="1"/>
          </p:cNvSpPr>
          <p:nvPr>
            <p:ph type="sldNum" sz="quarter" idx="12"/>
          </p:nvPr>
        </p:nvSpPr>
        <p:spPr/>
        <p:txBody>
          <a:bodyPr/>
          <a:lstStyle/>
          <a:p>
            <a:fld id="{62C3839B-5DA4-475D-8DF2-43A7D8F49CC1}" type="slidenum">
              <a:rPr lang="en-US" smtClean="0"/>
              <a:t>‹#›</a:t>
            </a:fld>
            <a:endParaRPr lang="en-US"/>
          </a:p>
        </p:txBody>
      </p:sp>
    </p:spTree>
    <p:extLst>
      <p:ext uri="{BB962C8B-B14F-4D97-AF65-F5344CB8AC3E}">
        <p14:creationId xmlns:p14="http://schemas.microsoft.com/office/powerpoint/2010/main" val="926756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0BC66-4D11-BDCE-0787-CCB6CBFD6C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947A0F-7032-824E-FDC6-1A3AE9CC997B}"/>
              </a:ext>
            </a:extLst>
          </p:cNvPr>
          <p:cNvSpPr>
            <a:spLocks noGrp="1"/>
          </p:cNvSpPr>
          <p:nvPr>
            <p:ph type="dt" sz="half" idx="10"/>
          </p:nvPr>
        </p:nvSpPr>
        <p:spPr/>
        <p:txBody>
          <a:bodyPr/>
          <a:lstStyle/>
          <a:p>
            <a:fld id="{AE569C8C-14DC-4DC2-BC3E-6A541336ED88}" type="datetimeFigureOut">
              <a:rPr lang="en-US" smtClean="0"/>
              <a:t>10/25/2025</a:t>
            </a:fld>
            <a:endParaRPr lang="en-US"/>
          </a:p>
        </p:txBody>
      </p:sp>
      <p:sp>
        <p:nvSpPr>
          <p:cNvPr id="4" name="Footer Placeholder 3">
            <a:extLst>
              <a:ext uri="{FF2B5EF4-FFF2-40B4-BE49-F238E27FC236}">
                <a16:creationId xmlns:a16="http://schemas.microsoft.com/office/drawing/2014/main" id="{36A9F36E-2237-53A8-5EF2-F757D5270A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26C73E-6E31-9584-B0AD-A7F8CC1DB8C6}"/>
              </a:ext>
            </a:extLst>
          </p:cNvPr>
          <p:cNvSpPr>
            <a:spLocks noGrp="1"/>
          </p:cNvSpPr>
          <p:nvPr>
            <p:ph type="sldNum" sz="quarter" idx="12"/>
          </p:nvPr>
        </p:nvSpPr>
        <p:spPr/>
        <p:txBody>
          <a:bodyPr/>
          <a:lstStyle/>
          <a:p>
            <a:fld id="{62C3839B-5DA4-475D-8DF2-43A7D8F49CC1}" type="slidenum">
              <a:rPr lang="en-US" smtClean="0"/>
              <a:t>‹#›</a:t>
            </a:fld>
            <a:endParaRPr lang="en-US"/>
          </a:p>
        </p:txBody>
      </p:sp>
    </p:spTree>
    <p:extLst>
      <p:ext uri="{BB962C8B-B14F-4D97-AF65-F5344CB8AC3E}">
        <p14:creationId xmlns:p14="http://schemas.microsoft.com/office/powerpoint/2010/main" val="3701535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EF408C-95B6-DB77-6C14-D481C5A6C44D}"/>
              </a:ext>
            </a:extLst>
          </p:cNvPr>
          <p:cNvSpPr>
            <a:spLocks noGrp="1"/>
          </p:cNvSpPr>
          <p:nvPr>
            <p:ph type="dt" sz="half" idx="10"/>
          </p:nvPr>
        </p:nvSpPr>
        <p:spPr/>
        <p:txBody>
          <a:bodyPr/>
          <a:lstStyle/>
          <a:p>
            <a:fld id="{AE569C8C-14DC-4DC2-BC3E-6A541336ED88}" type="datetimeFigureOut">
              <a:rPr lang="en-US" smtClean="0"/>
              <a:t>10/25/2025</a:t>
            </a:fld>
            <a:endParaRPr lang="en-US"/>
          </a:p>
        </p:txBody>
      </p:sp>
      <p:sp>
        <p:nvSpPr>
          <p:cNvPr id="3" name="Footer Placeholder 2">
            <a:extLst>
              <a:ext uri="{FF2B5EF4-FFF2-40B4-BE49-F238E27FC236}">
                <a16:creationId xmlns:a16="http://schemas.microsoft.com/office/drawing/2014/main" id="{B3DA7525-79B8-E4CD-DF66-BC21F600B1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E736B2-057B-D179-FCAA-7E3D3AE2F0F9}"/>
              </a:ext>
            </a:extLst>
          </p:cNvPr>
          <p:cNvSpPr>
            <a:spLocks noGrp="1"/>
          </p:cNvSpPr>
          <p:nvPr>
            <p:ph type="sldNum" sz="quarter" idx="12"/>
          </p:nvPr>
        </p:nvSpPr>
        <p:spPr/>
        <p:txBody>
          <a:bodyPr/>
          <a:lstStyle/>
          <a:p>
            <a:fld id="{62C3839B-5DA4-475D-8DF2-43A7D8F49CC1}" type="slidenum">
              <a:rPr lang="en-US" smtClean="0"/>
              <a:t>‹#›</a:t>
            </a:fld>
            <a:endParaRPr lang="en-US"/>
          </a:p>
        </p:txBody>
      </p:sp>
    </p:spTree>
    <p:extLst>
      <p:ext uri="{BB962C8B-B14F-4D97-AF65-F5344CB8AC3E}">
        <p14:creationId xmlns:p14="http://schemas.microsoft.com/office/powerpoint/2010/main" val="2567531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D7214-1A90-BC6D-D4E7-5A75C7BD2D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A82296-D905-2ABD-E2D2-6EAB8A8E53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0D18E1-84DF-A550-E073-9F6A466E80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6B0FCD-B43E-FF6C-2903-4C0A787431C4}"/>
              </a:ext>
            </a:extLst>
          </p:cNvPr>
          <p:cNvSpPr>
            <a:spLocks noGrp="1"/>
          </p:cNvSpPr>
          <p:nvPr>
            <p:ph type="dt" sz="half" idx="10"/>
          </p:nvPr>
        </p:nvSpPr>
        <p:spPr/>
        <p:txBody>
          <a:bodyPr/>
          <a:lstStyle/>
          <a:p>
            <a:fld id="{AE569C8C-14DC-4DC2-BC3E-6A541336ED88}" type="datetimeFigureOut">
              <a:rPr lang="en-US" smtClean="0"/>
              <a:t>10/25/2025</a:t>
            </a:fld>
            <a:endParaRPr lang="en-US"/>
          </a:p>
        </p:txBody>
      </p:sp>
      <p:sp>
        <p:nvSpPr>
          <p:cNvPr id="6" name="Footer Placeholder 5">
            <a:extLst>
              <a:ext uri="{FF2B5EF4-FFF2-40B4-BE49-F238E27FC236}">
                <a16:creationId xmlns:a16="http://schemas.microsoft.com/office/drawing/2014/main" id="{23AD2FE9-03D1-ABD3-EF10-2E2254C0D7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8A9F75-9B16-AED6-227A-3501C3E95372}"/>
              </a:ext>
            </a:extLst>
          </p:cNvPr>
          <p:cNvSpPr>
            <a:spLocks noGrp="1"/>
          </p:cNvSpPr>
          <p:nvPr>
            <p:ph type="sldNum" sz="quarter" idx="12"/>
          </p:nvPr>
        </p:nvSpPr>
        <p:spPr/>
        <p:txBody>
          <a:bodyPr/>
          <a:lstStyle/>
          <a:p>
            <a:fld id="{62C3839B-5DA4-475D-8DF2-43A7D8F49CC1}" type="slidenum">
              <a:rPr lang="en-US" smtClean="0"/>
              <a:t>‹#›</a:t>
            </a:fld>
            <a:endParaRPr lang="en-US"/>
          </a:p>
        </p:txBody>
      </p:sp>
    </p:spTree>
    <p:extLst>
      <p:ext uri="{BB962C8B-B14F-4D97-AF65-F5344CB8AC3E}">
        <p14:creationId xmlns:p14="http://schemas.microsoft.com/office/powerpoint/2010/main" val="229054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2BDC3-55B7-FAA4-0CDF-FF053C8518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FDA227-9D71-6384-69FE-3BA97D6DE9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6E2CD4-55CC-C41A-627E-465FFDF308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420B5D-56ED-503C-0753-A0AD7A043EFD}"/>
              </a:ext>
            </a:extLst>
          </p:cNvPr>
          <p:cNvSpPr>
            <a:spLocks noGrp="1"/>
          </p:cNvSpPr>
          <p:nvPr>
            <p:ph type="dt" sz="half" idx="10"/>
          </p:nvPr>
        </p:nvSpPr>
        <p:spPr/>
        <p:txBody>
          <a:bodyPr/>
          <a:lstStyle/>
          <a:p>
            <a:fld id="{AE569C8C-14DC-4DC2-BC3E-6A541336ED88}" type="datetimeFigureOut">
              <a:rPr lang="en-US" smtClean="0"/>
              <a:t>10/25/2025</a:t>
            </a:fld>
            <a:endParaRPr lang="en-US"/>
          </a:p>
        </p:txBody>
      </p:sp>
      <p:sp>
        <p:nvSpPr>
          <p:cNvPr id="6" name="Footer Placeholder 5">
            <a:extLst>
              <a:ext uri="{FF2B5EF4-FFF2-40B4-BE49-F238E27FC236}">
                <a16:creationId xmlns:a16="http://schemas.microsoft.com/office/drawing/2014/main" id="{AD50A83B-2950-7A27-5770-F545669700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36F910-147A-DCF1-23CD-3DE8A705619B}"/>
              </a:ext>
            </a:extLst>
          </p:cNvPr>
          <p:cNvSpPr>
            <a:spLocks noGrp="1"/>
          </p:cNvSpPr>
          <p:nvPr>
            <p:ph type="sldNum" sz="quarter" idx="12"/>
          </p:nvPr>
        </p:nvSpPr>
        <p:spPr/>
        <p:txBody>
          <a:bodyPr/>
          <a:lstStyle/>
          <a:p>
            <a:fld id="{62C3839B-5DA4-475D-8DF2-43A7D8F49CC1}" type="slidenum">
              <a:rPr lang="en-US" smtClean="0"/>
              <a:t>‹#›</a:t>
            </a:fld>
            <a:endParaRPr lang="en-US"/>
          </a:p>
        </p:txBody>
      </p:sp>
    </p:spTree>
    <p:extLst>
      <p:ext uri="{BB962C8B-B14F-4D97-AF65-F5344CB8AC3E}">
        <p14:creationId xmlns:p14="http://schemas.microsoft.com/office/powerpoint/2010/main" val="1489705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4C23F3-21FC-C9DE-C62A-40D6B01F91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874975-A988-DD04-098C-1780EBFB14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A78990-9801-56C0-15DC-B8963B0E84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E569C8C-14DC-4DC2-BC3E-6A541336ED88}" type="datetimeFigureOut">
              <a:rPr lang="en-US" smtClean="0"/>
              <a:t>10/25/2025</a:t>
            </a:fld>
            <a:endParaRPr lang="en-US"/>
          </a:p>
        </p:txBody>
      </p:sp>
      <p:sp>
        <p:nvSpPr>
          <p:cNvPr id="5" name="Footer Placeholder 4">
            <a:extLst>
              <a:ext uri="{FF2B5EF4-FFF2-40B4-BE49-F238E27FC236}">
                <a16:creationId xmlns:a16="http://schemas.microsoft.com/office/drawing/2014/main" id="{D34C5356-6EDA-997F-5855-B887A62B3C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CCB5770-4502-CC39-FF43-2FE7FDA2A4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2C3839B-5DA4-475D-8DF2-43A7D8F49CC1}" type="slidenum">
              <a:rPr lang="en-US" smtClean="0"/>
              <a:t>‹#›</a:t>
            </a:fld>
            <a:endParaRPr lang="en-US"/>
          </a:p>
        </p:txBody>
      </p:sp>
    </p:spTree>
    <p:extLst>
      <p:ext uri="{BB962C8B-B14F-4D97-AF65-F5344CB8AC3E}">
        <p14:creationId xmlns:p14="http://schemas.microsoft.com/office/powerpoint/2010/main" val="1633126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13.jpe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crsuthikshnkumar/military-helicopter-data-set" TargetMode="External"/><Relationship Id="rId2" Type="http://schemas.openxmlformats.org/officeDocument/2006/relationships/hyperlink" Target="https://www.kaggle.com/datasets/junewookim/mad-dataset-military-audio-dataset" TargetMode="External"/><Relationship Id="rId1" Type="http://schemas.openxmlformats.org/officeDocument/2006/relationships/slideLayout" Target="../slideLayouts/slideLayout1.xml"/><Relationship Id="rId4" Type="http://schemas.openxmlformats.org/officeDocument/2006/relationships/hyperlink" Target="https://www.sigidwiki.com/wiki/Category:Military"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C213-93FF-880A-60DA-91613FB943F2}"/>
              </a:ext>
            </a:extLst>
          </p:cNvPr>
          <p:cNvSpPr>
            <a:spLocks noGrp="1"/>
          </p:cNvSpPr>
          <p:nvPr>
            <p:ph type="title"/>
          </p:nvPr>
        </p:nvSpPr>
        <p:spPr/>
        <p:txBody>
          <a:bodyPr/>
          <a:lstStyle/>
          <a:p>
            <a:r>
              <a:rPr lang="en-US" dirty="0"/>
              <a:t>Team </a:t>
            </a:r>
            <a:r>
              <a:rPr lang="en-US" dirty="0" err="1"/>
              <a:t>EchoLogia</a:t>
            </a:r>
            <a:endParaRPr lang="en-US" dirty="0"/>
          </a:p>
        </p:txBody>
      </p:sp>
      <p:sp>
        <p:nvSpPr>
          <p:cNvPr id="5" name="AutoShape 4" descr="Generated image">
            <a:extLst>
              <a:ext uri="{FF2B5EF4-FFF2-40B4-BE49-F238E27FC236}">
                <a16:creationId xmlns:a16="http://schemas.microsoft.com/office/drawing/2014/main" id="{F0D4C36B-E7F6-0322-A4EB-FA74A90F1EB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a:extLst>
              <a:ext uri="{FF2B5EF4-FFF2-40B4-BE49-F238E27FC236}">
                <a16:creationId xmlns:a16="http://schemas.microsoft.com/office/drawing/2014/main" id="{973EC90F-C22F-DC77-AAD5-BF1C60C25D72}"/>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lnSpcReduction="10000"/>
          </a:bodyPr>
          <a:lstStyle/>
          <a:p>
            <a:r>
              <a:rPr lang="en-US" dirty="0"/>
              <a:t>Challenge: </a:t>
            </a:r>
            <a:r>
              <a:rPr lang="en-US" u="sng" dirty="0"/>
              <a:t>Turn Audio into Intelligence</a:t>
            </a:r>
          </a:p>
          <a:p>
            <a:endParaRPr lang="en-US" dirty="0"/>
          </a:p>
          <a:p>
            <a:pPr marL="0" indent="0">
              <a:buNone/>
            </a:pPr>
            <a:r>
              <a:rPr lang="en-US" b="1" dirty="0"/>
              <a:t>Given intercepted audio, let’s decipher the true meaning of the content.</a:t>
            </a:r>
            <a:r>
              <a:rPr lang="en-US" dirty="0"/>
              <a:t> Think about the difficulties an operator faces in practice: noisy sound abbreviated language, codewords. Uncover the</a:t>
            </a:r>
            <a:br>
              <a:rPr lang="en-US" dirty="0"/>
            </a:br>
            <a:r>
              <a:rPr lang="en-US" dirty="0"/>
              <a:t>true meaning of the conversation and correlate with the side information at hand. For example, match the conversation content with the emotion of the speakers (e.g. the stress level), estimate the hierarchy of the speakers, or analyze the background noises (e.g. environmental noises or vehicle types) for situational awareness. </a:t>
            </a:r>
            <a:r>
              <a:rPr lang="en-US" b="1" dirty="0"/>
              <a:t>Generate an executive summary of the intelligence at hand.</a:t>
            </a:r>
          </a:p>
        </p:txBody>
      </p:sp>
      <p:sp>
        <p:nvSpPr>
          <p:cNvPr id="7" name="AutoShape 8">
            <a:extLst>
              <a:ext uri="{FF2B5EF4-FFF2-40B4-BE49-F238E27FC236}">
                <a16:creationId xmlns:a16="http://schemas.microsoft.com/office/drawing/2014/main" id="{230F5A92-7600-DD49-092B-34F70AF59CA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57846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90F15BC-E394-2F44-95CB-86DBEDB3D79A}"/>
              </a:ext>
            </a:extLst>
          </p:cNvPr>
          <p:cNvPicPr>
            <a:picLocks noChangeAspect="1"/>
          </p:cNvPicPr>
          <p:nvPr/>
        </p:nvPicPr>
        <p:blipFill>
          <a:blip r:embed="rId3"/>
          <a:srcRect l="770" r="811"/>
          <a:stretch>
            <a:fillRect/>
          </a:stretch>
        </p:blipFill>
        <p:spPr>
          <a:xfrm>
            <a:off x="3833317" y="1338776"/>
            <a:ext cx="3511423" cy="2995854"/>
          </a:xfrm>
          <a:prstGeom prst="rect">
            <a:avLst/>
          </a:prstGeom>
        </p:spPr>
      </p:pic>
      <p:pic>
        <p:nvPicPr>
          <p:cNvPr id="14" name="Picture 13">
            <a:extLst>
              <a:ext uri="{FF2B5EF4-FFF2-40B4-BE49-F238E27FC236}">
                <a16:creationId xmlns:a16="http://schemas.microsoft.com/office/drawing/2014/main" id="{5A029649-5885-1963-D85D-1AB6A264EF28}"/>
              </a:ext>
            </a:extLst>
          </p:cNvPr>
          <p:cNvPicPr>
            <a:picLocks noChangeAspect="1"/>
          </p:cNvPicPr>
          <p:nvPr/>
        </p:nvPicPr>
        <p:blipFill>
          <a:blip r:embed="rId4"/>
          <a:stretch>
            <a:fillRect/>
          </a:stretch>
        </p:blipFill>
        <p:spPr>
          <a:xfrm>
            <a:off x="8358684" y="1338776"/>
            <a:ext cx="3531016" cy="2977480"/>
          </a:xfrm>
          <a:prstGeom prst="rect">
            <a:avLst/>
          </a:prstGeom>
        </p:spPr>
      </p:pic>
      <p:pic>
        <p:nvPicPr>
          <p:cNvPr id="2050" name="Picture 2" descr="How to Cut and Trim Audio in Audacity in 8 Simple Steps">
            <a:extLst>
              <a:ext uri="{FF2B5EF4-FFF2-40B4-BE49-F238E27FC236}">
                <a16:creationId xmlns:a16="http://schemas.microsoft.com/office/drawing/2014/main" id="{4546E806-7D23-D349-312F-448991995C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618" t="21927" r="11800" b="33180"/>
          <a:stretch>
            <a:fillRect/>
          </a:stretch>
        </p:blipFill>
        <p:spPr bwMode="auto">
          <a:xfrm>
            <a:off x="103943" y="2548570"/>
            <a:ext cx="2715430" cy="82539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ow to Cut and Trim Audio in Audacity in 8 Simple Steps">
            <a:extLst>
              <a:ext uri="{FF2B5EF4-FFF2-40B4-BE49-F238E27FC236}">
                <a16:creationId xmlns:a16="http://schemas.microsoft.com/office/drawing/2014/main" id="{66CBFDF7-F173-9AF9-8CC9-71FB3BE610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618" t="21927" r="11800" b="33180"/>
          <a:stretch>
            <a:fillRect/>
          </a:stretch>
        </p:blipFill>
        <p:spPr bwMode="auto">
          <a:xfrm>
            <a:off x="3747985" y="5363203"/>
            <a:ext cx="1488440" cy="45243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ow to Cut and Trim Audio in Audacity in 8 Simple Steps">
            <a:extLst>
              <a:ext uri="{FF2B5EF4-FFF2-40B4-BE49-F238E27FC236}">
                <a16:creationId xmlns:a16="http://schemas.microsoft.com/office/drawing/2014/main" id="{E523B2B0-5A5C-4AAA-40EE-DC6F611E71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618" t="21927" r="11800" b="33180"/>
          <a:stretch>
            <a:fillRect/>
          </a:stretch>
        </p:blipFill>
        <p:spPr bwMode="auto">
          <a:xfrm>
            <a:off x="3900385" y="5488144"/>
            <a:ext cx="1488440" cy="4524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ow to Cut and Trim Audio in Audacity in 8 Simple Steps">
            <a:extLst>
              <a:ext uri="{FF2B5EF4-FFF2-40B4-BE49-F238E27FC236}">
                <a16:creationId xmlns:a16="http://schemas.microsoft.com/office/drawing/2014/main" id="{3F5B4933-CFF0-42E3-8BC2-BBBE07D9F7F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618" t="21927" r="11800" b="33180"/>
          <a:stretch>
            <a:fillRect/>
          </a:stretch>
        </p:blipFill>
        <p:spPr bwMode="auto">
          <a:xfrm>
            <a:off x="4052785" y="5640544"/>
            <a:ext cx="1488440" cy="4524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ow to Cut and Trim Audio in Audacity in 8 Simple Steps">
            <a:extLst>
              <a:ext uri="{FF2B5EF4-FFF2-40B4-BE49-F238E27FC236}">
                <a16:creationId xmlns:a16="http://schemas.microsoft.com/office/drawing/2014/main" id="{79737714-8653-E05F-2D41-BF01234A14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618" t="21927" r="11800" b="33180"/>
          <a:stretch>
            <a:fillRect/>
          </a:stretch>
        </p:blipFill>
        <p:spPr bwMode="auto">
          <a:xfrm>
            <a:off x="4205185" y="5792944"/>
            <a:ext cx="1488440" cy="45243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ow to Cut and Trim Audio in Audacity in 8 Simple Steps">
            <a:extLst>
              <a:ext uri="{FF2B5EF4-FFF2-40B4-BE49-F238E27FC236}">
                <a16:creationId xmlns:a16="http://schemas.microsoft.com/office/drawing/2014/main" id="{F7590D1B-F0B5-2A43-0905-96CFF94560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618" t="21927" r="11800" b="33180"/>
          <a:stretch>
            <a:fillRect/>
          </a:stretch>
        </p:blipFill>
        <p:spPr bwMode="auto">
          <a:xfrm>
            <a:off x="4357585" y="5945344"/>
            <a:ext cx="1488440" cy="452433"/>
          </a:xfrm>
          <a:prstGeom prst="rect">
            <a:avLst/>
          </a:prstGeom>
          <a:noFill/>
          <a:extLst>
            <a:ext uri="{909E8E84-426E-40DD-AFC4-6F175D3DCCD1}">
              <a14:hiddenFill xmlns:a14="http://schemas.microsoft.com/office/drawing/2010/main">
                <a:solidFill>
                  <a:srgbClr val="FFFFFF"/>
                </a:solidFill>
              </a14:hiddenFill>
            </a:ext>
          </a:extLst>
        </p:spPr>
      </p:pic>
      <p:sp>
        <p:nvSpPr>
          <p:cNvPr id="29" name="Arrow: Right 28">
            <a:extLst>
              <a:ext uri="{FF2B5EF4-FFF2-40B4-BE49-F238E27FC236}">
                <a16:creationId xmlns:a16="http://schemas.microsoft.com/office/drawing/2014/main" id="{286C6D39-072D-A608-148E-8E8C2DA9FEC0}"/>
              </a:ext>
            </a:extLst>
          </p:cNvPr>
          <p:cNvSpPr/>
          <p:nvPr/>
        </p:nvSpPr>
        <p:spPr>
          <a:xfrm>
            <a:off x="2904705" y="2732667"/>
            <a:ext cx="843280" cy="4572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40000"/>
                  <a:lumOff val="60000"/>
                </a:schemeClr>
              </a:solidFill>
            </a:endParaRPr>
          </a:p>
        </p:txBody>
      </p:sp>
      <p:sp>
        <p:nvSpPr>
          <p:cNvPr id="30" name="Arrow: Right 29">
            <a:extLst>
              <a:ext uri="{FF2B5EF4-FFF2-40B4-BE49-F238E27FC236}">
                <a16:creationId xmlns:a16="http://schemas.microsoft.com/office/drawing/2014/main" id="{987AC993-0DDD-BEC2-8AD1-9022C5096DE9}"/>
              </a:ext>
            </a:extLst>
          </p:cNvPr>
          <p:cNvSpPr/>
          <p:nvPr/>
        </p:nvSpPr>
        <p:spPr>
          <a:xfrm>
            <a:off x="7430072" y="2706894"/>
            <a:ext cx="843280" cy="4572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40000"/>
                  <a:lumOff val="60000"/>
                </a:schemeClr>
              </a:solidFill>
            </a:endParaRPr>
          </a:p>
        </p:txBody>
      </p:sp>
      <p:pic>
        <p:nvPicPr>
          <p:cNvPr id="31" name="Picture 30">
            <a:extLst>
              <a:ext uri="{FF2B5EF4-FFF2-40B4-BE49-F238E27FC236}">
                <a16:creationId xmlns:a16="http://schemas.microsoft.com/office/drawing/2014/main" id="{715B72BE-F3B6-DF1E-F49B-0577B8503899}"/>
              </a:ext>
            </a:extLst>
          </p:cNvPr>
          <p:cNvPicPr>
            <a:picLocks noChangeAspect="1"/>
          </p:cNvPicPr>
          <p:nvPr/>
        </p:nvPicPr>
        <p:blipFill>
          <a:blip r:embed="rId4"/>
          <a:stretch>
            <a:fillRect/>
          </a:stretch>
        </p:blipFill>
        <p:spPr>
          <a:xfrm>
            <a:off x="5998425" y="5152264"/>
            <a:ext cx="785338" cy="662225"/>
          </a:xfrm>
          <a:prstGeom prst="rect">
            <a:avLst/>
          </a:prstGeom>
        </p:spPr>
      </p:pic>
      <p:pic>
        <p:nvPicPr>
          <p:cNvPr id="34" name="Picture 33">
            <a:extLst>
              <a:ext uri="{FF2B5EF4-FFF2-40B4-BE49-F238E27FC236}">
                <a16:creationId xmlns:a16="http://schemas.microsoft.com/office/drawing/2014/main" id="{BCC2497E-3B9B-3EDD-1993-39EB0E91EA93}"/>
              </a:ext>
            </a:extLst>
          </p:cNvPr>
          <p:cNvPicPr>
            <a:picLocks noChangeAspect="1"/>
          </p:cNvPicPr>
          <p:nvPr/>
        </p:nvPicPr>
        <p:blipFill>
          <a:blip r:embed="rId4"/>
          <a:stretch>
            <a:fillRect/>
          </a:stretch>
        </p:blipFill>
        <p:spPr>
          <a:xfrm>
            <a:off x="6150825" y="5304664"/>
            <a:ext cx="785338" cy="662225"/>
          </a:xfrm>
          <a:prstGeom prst="rect">
            <a:avLst/>
          </a:prstGeom>
        </p:spPr>
      </p:pic>
      <p:pic>
        <p:nvPicPr>
          <p:cNvPr id="35" name="Picture 34">
            <a:extLst>
              <a:ext uri="{FF2B5EF4-FFF2-40B4-BE49-F238E27FC236}">
                <a16:creationId xmlns:a16="http://schemas.microsoft.com/office/drawing/2014/main" id="{72B401E3-03CF-4DE0-DAB1-31AFE11FDC3E}"/>
              </a:ext>
            </a:extLst>
          </p:cNvPr>
          <p:cNvPicPr>
            <a:picLocks noChangeAspect="1"/>
          </p:cNvPicPr>
          <p:nvPr/>
        </p:nvPicPr>
        <p:blipFill>
          <a:blip r:embed="rId4"/>
          <a:stretch>
            <a:fillRect/>
          </a:stretch>
        </p:blipFill>
        <p:spPr>
          <a:xfrm>
            <a:off x="6303225" y="5457064"/>
            <a:ext cx="785338" cy="662225"/>
          </a:xfrm>
          <a:prstGeom prst="rect">
            <a:avLst/>
          </a:prstGeom>
        </p:spPr>
      </p:pic>
      <p:pic>
        <p:nvPicPr>
          <p:cNvPr id="36" name="Picture 35">
            <a:extLst>
              <a:ext uri="{FF2B5EF4-FFF2-40B4-BE49-F238E27FC236}">
                <a16:creationId xmlns:a16="http://schemas.microsoft.com/office/drawing/2014/main" id="{3201AAAC-7E4F-E61E-6392-7AFB56E0991E}"/>
              </a:ext>
            </a:extLst>
          </p:cNvPr>
          <p:cNvPicPr>
            <a:picLocks noChangeAspect="1"/>
          </p:cNvPicPr>
          <p:nvPr/>
        </p:nvPicPr>
        <p:blipFill>
          <a:blip r:embed="rId4"/>
          <a:stretch>
            <a:fillRect/>
          </a:stretch>
        </p:blipFill>
        <p:spPr>
          <a:xfrm>
            <a:off x="6455625" y="5609464"/>
            <a:ext cx="785338" cy="662225"/>
          </a:xfrm>
          <a:prstGeom prst="rect">
            <a:avLst/>
          </a:prstGeom>
        </p:spPr>
      </p:pic>
      <p:pic>
        <p:nvPicPr>
          <p:cNvPr id="37" name="Picture 36">
            <a:extLst>
              <a:ext uri="{FF2B5EF4-FFF2-40B4-BE49-F238E27FC236}">
                <a16:creationId xmlns:a16="http://schemas.microsoft.com/office/drawing/2014/main" id="{E689C1B5-0011-1133-4AB4-7A5672807FBD}"/>
              </a:ext>
            </a:extLst>
          </p:cNvPr>
          <p:cNvPicPr>
            <a:picLocks noChangeAspect="1"/>
          </p:cNvPicPr>
          <p:nvPr/>
        </p:nvPicPr>
        <p:blipFill>
          <a:blip r:embed="rId4"/>
          <a:stretch>
            <a:fillRect/>
          </a:stretch>
        </p:blipFill>
        <p:spPr>
          <a:xfrm>
            <a:off x="6608025" y="5761864"/>
            <a:ext cx="785338" cy="662225"/>
          </a:xfrm>
          <a:prstGeom prst="rect">
            <a:avLst/>
          </a:prstGeom>
        </p:spPr>
      </p:pic>
      <p:pic>
        <p:nvPicPr>
          <p:cNvPr id="38" name="Picture 37">
            <a:extLst>
              <a:ext uri="{FF2B5EF4-FFF2-40B4-BE49-F238E27FC236}">
                <a16:creationId xmlns:a16="http://schemas.microsoft.com/office/drawing/2014/main" id="{6DB901F6-DB54-48C1-3CB4-08F55F03F00C}"/>
              </a:ext>
            </a:extLst>
          </p:cNvPr>
          <p:cNvPicPr>
            <a:picLocks noChangeAspect="1"/>
          </p:cNvPicPr>
          <p:nvPr/>
        </p:nvPicPr>
        <p:blipFill>
          <a:blip r:embed="rId4"/>
          <a:stretch>
            <a:fillRect/>
          </a:stretch>
        </p:blipFill>
        <p:spPr>
          <a:xfrm>
            <a:off x="6760425" y="5896913"/>
            <a:ext cx="785338" cy="662225"/>
          </a:xfrm>
          <a:prstGeom prst="rect">
            <a:avLst/>
          </a:prstGeom>
        </p:spPr>
      </p:pic>
      <p:sp>
        <p:nvSpPr>
          <p:cNvPr id="39" name="Arrow: Right 38">
            <a:extLst>
              <a:ext uri="{FF2B5EF4-FFF2-40B4-BE49-F238E27FC236}">
                <a16:creationId xmlns:a16="http://schemas.microsoft.com/office/drawing/2014/main" id="{84E2805F-E9F2-548E-0043-C169A2DBC30A}"/>
              </a:ext>
            </a:extLst>
          </p:cNvPr>
          <p:cNvSpPr/>
          <p:nvPr/>
        </p:nvSpPr>
        <p:spPr>
          <a:xfrm rot="16360877">
            <a:off x="5215260" y="4620317"/>
            <a:ext cx="843280" cy="4572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40000"/>
                  <a:lumOff val="60000"/>
                </a:schemeClr>
              </a:solidFill>
            </a:endParaRPr>
          </a:p>
        </p:txBody>
      </p:sp>
      <p:sp>
        <p:nvSpPr>
          <p:cNvPr id="40" name="Title 1">
            <a:extLst>
              <a:ext uri="{FF2B5EF4-FFF2-40B4-BE49-F238E27FC236}">
                <a16:creationId xmlns:a16="http://schemas.microsoft.com/office/drawing/2014/main" id="{B333A5EA-A35C-E81B-6A08-ED56746BFFC4}"/>
              </a:ext>
            </a:extLst>
          </p:cNvPr>
          <p:cNvSpPr>
            <a:spLocks noGrp="1"/>
          </p:cNvSpPr>
          <p:nvPr>
            <p:ph type="title"/>
          </p:nvPr>
        </p:nvSpPr>
        <p:spPr>
          <a:xfrm>
            <a:off x="0" y="17819"/>
            <a:ext cx="12192000" cy="1325563"/>
          </a:xfrm>
        </p:spPr>
        <p:txBody>
          <a:bodyPr/>
          <a:lstStyle/>
          <a:p>
            <a:pPr algn="ctr"/>
            <a:r>
              <a:rPr lang="en-US" dirty="0">
                <a:solidFill>
                  <a:schemeClr val="accent4">
                    <a:lumMod val="40000"/>
                    <a:lumOff val="60000"/>
                  </a:schemeClr>
                </a:solidFill>
              </a:rPr>
              <a:t>How it looks like?</a:t>
            </a:r>
          </a:p>
        </p:txBody>
      </p:sp>
    </p:spTree>
    <p:extLst>
      <p:ext uri="{BB962C8B-B14F-4D97-AF65-F5344CB8AC3E}">
        <p14:creationId xmlns:p14="http://schemas.microsoft.com/office/powerpoint/2010/main" val="103890858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3DAB4FC9-B1C9-1273-7CC1-599B80EDB3DF}"/>
            </a:ext>
          </a:extLst>
        </p:cNvPr>
        <p:cNvGrpSpPr/>
        <p:nvPr/>
      </p:nvGrpSpPr>
      <p:grpSpPr>
        <a:xfrm>
          <a:off x="0" y="0"/>
          <a:ext cx="0" cy="0"/>
          <a:chOff x="0" y="0"/>
          <a:chExt cx="0" cy="0"/>
        </a:xfrm>
      </p:grpSpPr>
      <p:sp>
        <p:nvSpPr>
          <p:cNvPr id="40" name="Title 1">
            <a:extLst>
              <a:ext uri="{FF2B5EF4-FFF2-40B4-BE49-F238E27FC236}">
                <a16:creationId xmlns:a16="http://schemas.microsoft.com/office/drawing/2014/main" id="{6ADE7346-955F-800D-5CBA-15D86041BCA0}"/>
              </a:ext>
            </a:extLst>
          </p:cNvPr>
          <p:cNvSpPr>
            <a:spLocks noGrp="1"/>
          </p:cNvSpPr>
          <p:nvPr>
            <p:ph type="title"/>
          </p:nvPr>
        </p:nvSpPr>
        <p:spPr>
          <a:xfrm>
            <a:off x="0" y="17819"/>
            <a:ext cx="12192000" cy="1325563"/>
          </a:xfrm>
        </p:spPr>
        <p:txBody>
          <a:bodyPr/>
          <a:lstStyle/>
          <a:p>
            <a:pPr algn="ctr"/>
            <a:r>
              <a:rPr lang="en-US" dirty="0">
                <a:solidFill>
                  <a:schemeClr val="accent4">
                    <a:lumMod val="40000"/>
                    <a:lumOff val="60000"/>
                  </a:schemeClr>
                </a:solidFill>
              </a:rPr>
              <a:t>What to do next?</a:t>
            </a:r>
          </a:p>
        </p:txBody>
      </p:sp>
    </p:spTree>
    <p:extLst>
      <p:ext uri="{BB962C8B-B14F-4D97-AF65-F5344CB8AC3E}">
        <p14:creationId xmlns:p14="http://schemas.microsoft.com/office/powerpoint/2010/main" val="1544185145"/>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38E7A8C8-3170-97D6-F4FD-90FF3D11BD17}"/>
            </a:ext>
          </a:extLst>
        </p:cNvPr>
        <p:cNvGrpSpPr/>
        <p:nvPr/>
      </p:nvGrpSpPr>
      <p:grpSpPr>
        <a:xfrm>
          <a:off x="0" y="0"/>
          <a:ext cx="0" cy="0"/>
          <a:chOff x="0" y="0"/>
          <a:chExt cx="0" cy="0"/>
        </a:xfrm>
      </p:grpSpPr>
      <p:sp>
        <p:nvSpPr>
          <p:cNvPr id="40" name="Title 1">
            <a:extLst>
              <a:ext uri="{FF2B5EF4-FFF2-40B4-BE49-F238E27FC236}">
                <a16:creationId xmlns:a16="http://schemas.microsoft.com/office/drawing/2014/main" id="{5F280C96-B6F0-B877-8D05-6E2CDEDBEDE1}"/>
              </a:ext>
            </a:extLst>
          </p:cNvPr>
          <p:cNvSpPr>
            <a:spLocks noGrp="1"/>
          </p:cNvSpPr>
          <p:nvPr>
            <p:ph type="title"/>
          </p:nvPr>
        </p:nvSpPr>
        <p:spPr>
          <a:xfrm>
            <a:off x="0" y="17819"/>
            <a:ext cx="12192000" cy="1325563"/>
          </a:xfrm>
        </p:spPr>
        <p:txBody>
          <a:bodyPr/>
          <a:lstStyle/>
          <a:p>
            <a:pPr algn="ctr"/>
            <a:endParaRPr lang="en-US" dirty="0">
              <a:solidFill>
                <a:schemeClr val="accent4">
                  <a:lumMod val="40000"/>
                  <a:lumOff val="60000"/>
                </a:schemeClr>
              </a:solidFill>
            </a:endParaRPr>
          </a:p>
        </p:txBody>
      </p:sp>
    </p:spTree>
    <p:extLst>
      <p:ext uri="{BB962C8B-B14F-4D97-AF65-F5344CB8AC3E}">
        <p14:creationId xmlns:p14="http://schemas.microsoft.com/office/powerpoint/2010/main" val="324667081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34833-583F-E87A-4AFC-BA79792EB59B}"/>
              </a:ext>
            </a:extLst>
          </p:cNvPr>
          <p:cNvSpPr>
            <a:spLocks noGrp="1"/>
          </p:cNvSpPr>
          <p:nvPr>
            <p:ph type="title"/>
          </p:nvPr>
        </p:nvSpPr>
        <p:spPr/>
        <p:txBody>
          <a:bodyPr/>
          <a:lstStyle/>
          <a:p>
            <a:r>
              <a:rPr lang="en-US" b="1" dirty="0"/>
              <a:t>Impact &amp; Future Vision</a:t>
            </a:r>
            <a:br>
              <a:rPr lang="en-US" b="1" dirty="0"/>
            </a:br>
            <a:endParaRPr lang="en-US" dirty="0"/>
          </a:p>
        </p:txBody>
      </p:sp>
      <p:sp>
        <p:nvSpPr>
          <p:cNvPr id="3" name="Content Placeholder 2">
            <a:extLst>
              <a:ext uri="{FF2B5EF4-FFF2-40B4-BE49-F238E27FC236}">
                <a16:creationId xmlns:a16="http://schemas.microsoft.com/office/drawing/2014/main" id="{30E02CCF-9580-9B84-E95F-DC657B467356}"/>
              </a:ext>
            </a:extLst>
          </p:cNvPr>
          <p:cNvSpPr>
            <a:spLocks noGrp="1"/>
          </p:cNvSpPr>
          <p:nvPr>
            <p:ph idx="1"/>
          </p:nvPr>
        </p:nvSpPr>
        <p:spPr/>
        <p:txBody>
          <a:bodyPr/>
          <a:lstStyle/>
          <a:p>
            <a:r>
              <a:rPr lang="en-US" dirty="0"/>
              <a:t>Enhances NATO OODA (Observe–Orient–Decide–Act) loop.</a:t>
            </a:r>
          </a:p>
          <a:p>
            <a:r>
              <a:rPr lang="en-US" dirty="0"/>
              <a:t>Potential for dual-use: defense, disaster response, intelligence fusion.</a:t>
            </a:r>
          </a:p>
          <a:p>
            <a:r>
              <a:rPr lang="en-US" dirty="0"/>
              <a:t>Next steps: expand dataset, fine-tune models, deploy pilot system.</a:t>
            </a:r>
          </a:p>
          <a:p>
            <a:endParaRPr lang="en-US" dirty="0"/>
          </a:p>
        </p:txBody>
      </p:sp>
    </p:spTree>
    <p:extLst>
      <p:ext uri="{BB962C8B-B14F-4D97-AF65-F5344CB8AC3E}">
        <p14:creationId xmlns:p14="http://schemas.microsoft.com/office/powerpoint/2010/main" val="821917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AE76-43D8-15C0-4E73-AF33C22FE588}"/>
              </a:ext>
            </a:extLst>
          </p:cNvPr>
          <p:cNvSpPr>
            <a:spLocks noGrp="1"/>
          </p:cNvSpPr>
          <p:nvPr>
            <p:ph type="title"/>
          </p:nvPr>
        </p:nvSpPr>
        <p:spPr/>
        <p:txBody>
          <a:bodyPr/>
          <a:lstStyle/>
          <a:p>
            <a:r>
              <a:rPr lang="en-US" b="1" dirty="0"/>
              <a:t>Technical Approach</a:t>
            </a:r>
            <a:br>
              <a:rPr lang="en-US" b="1" dirty="0"/>
            </a:br>
            <a:endParaRPr lang="en-US" dirty="0"/>
          </a:p>
        </p:txBody>
      </p:sp>
      <p:sp>
        <p:nvSpPr>
          <p:cNvPr id="3" name="Content Placeholder 2">
            <a:extLst>
              <a:ext uri="{FF2B5EF4-FFF2-40B4-BE49-F238E27FC236}">
                <a16:creationId xmlns:a16="http://schemas.microsoft.com/office/drawing/2014/main" id="{ED628402-A482-B282-B9CC-4944D186FA03}"/>
              </a:ext>
            </a:extLst>
          </p:cNvPr>
          <p:cNvSpPr>
            <a:spLocks noGrp="1"/>
          </p:cNvSpPr>
          <p:nvPr>
            <p:ph idx="1"/>
          </p:nvPr>
        </p:nvSpPr>
        <p:spPr/>
        <p:txBody>
          <a:bodyPr>
            <a:normAutofit fontScale="92500" lnSpcReduction="10000"/>
          </a:bodyPr>
          <a:lstStyle/>
          <a:p>
            <a:r>
              <a:rPr lang="en-US" dirty="0"/>
              <a:t>AI Pipeline Diagram :</a:t>
            </a:r>
          </a:p>
          <a:p>
            <a:r>
              <a:rPr lang="en-US" b="1" dirty="0"/>
              <a:t>Input:</a:t>
            </a:r>
            <a:r>
              <a:rPr lang="en-US" dirty="0"/>
              <a:t> Raw intercepted audio (noisy, partial)</a:t>
            </a:r>
          </a:p>
          <a:p>
            <a:r>
              <a:rPr lang="en-US" b="1" dirty="0"/>
              <a:t>Preprocessing:</a:t>
            </a:r>
            <a:r>
              <a:rPr lang="en-US" dirty="0"/>
              <a:t> Noise reduction, segmentation</a:t>
            </a:r>
          </a:p>
          <a:p>
            <a:r>
              <a:rPr lang="en-US" b="1" dirty="0"/>
              <a:t>AI Models:</a:t>
            </a:r>
            <a:endParaRPr lang="en-US" dirty="0"/>
          </a:p>
          <a:p>
            <a:pPr lvl="1"/>
            <a:r>
              <a:rPr lang="en-US" dirty="0"/>
              <a:t>Whisper or wav2vec for speech-to-text</a:t>
            </a:r>
          </a:p>
          <a:p>
            <a:pPr lvl="1"/>
            <a:r>
              <a:rPr lang="en-US" dirty="0"/>
              <a:t>Emotion/speaker recognition model</a:t>
            </a:r>
          </a:p>
          <a:p>
            <a:pPr lvl="1"/>
            <a:r>
              <a:rPr lang="en-US" dirty="0"/>
              <a:t>Sound classification (open source transformers)</a:t>
            </a:r>
          </a:p>
          <a:p>
            <a:r>
              <a:rPr lang="en-US" b="1" dirty="0"/>
              <a:t>Fusion Layer:</a:t>
            </a:r>
            <a:r>
              <a:rPr lang="en-US" dirty="0"/>
              <a:t> Correlates linguistic + acoustic + contextual data</a:t>
            </a:r>
          </a:p>
          <a:p>
            <a:r>
              <a:rPr lang="en-US" b="1" dirty="0"/>
              <a:t>LLM Module:</a:t>
            </a:r>
            <a:r>
              <a:rPr lang="en-US" dirty="0"/>
              <a:t> Generates summarized intelligence</a:t>
            </a:r>
          </a:p>
          <a:p>
            <a:r>
              <a:rPr lang="en-US" b="1" dirty="0"/>
              <a:t>Frontend:</a:t>
            </a:r>
            <a:r>
              <a:rPr lang="en-US" dirty="0"/>
              <a:t> Visual dashboard for situational awareness</a:t>
            </a:r>
          </a:p>
          <a:p>
            <a:endParaRPr lang="en-US" dirty="0"/>
          </a:p>
        </p:txBody>
      </p:sp>
    </p:spTree>
    <p:extLst>
      <p:ext uri="{BB962C8B-B14F-4D97-AF65-F5344CB8AC3E}">
        <p14:creationId xmlns:p14="http://schemas.microsoft.com/office/powerpoint/2010/main" val="3855683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03B2B-DD75-C194-A234-394A33EB1405}"/>
              </a:ext>
            </a:extLst>
          </p:cNvPr>
          <p:cNvSpPr>
            <a:spLocks noGrp="1"/>
          </p:cNvSpPr>
          <p:nvPr>
            <p:ph type="title"/>
          </p:nvPr>
        </p:nvSpPr>
        <p:spPr/>
        <p:txBody>
          <a:bodyPr/>
          <a:lstStyle/>
          <a:p>
            <a:r>
              <a:rPr lang="en-US" dirty="0"/>
              <a:t>Deployment &amp; Manufacturing</a:t>
            </a:r>
          </a:p>
        </p:txBody>
      </p:sp>
      <p:sp>
        <p:nvSpPr>
          <p:cNvPr id="4" name="Rectangle 1">
            <a:extLst>
              <a:ext uri="{FF2B5EF4-FFF2-40B4-BE49-F238E27FC236}">
                <a16:creationId xmlns:a16="http://schemas.microsoft.com/office/drawing/2014/main" id="{5F568328-10C3-84E9-BDDE-80FE65E1446C}"/>
              </a:ext>
            </a:extLst>
          </p:cNvPr>
          <p:cNvSpPr>
            <a:spLocks noGrp="1" noChangeArrowheads="1"/>
          </p:cNvSpPr>
          <p:nvPr>
            <p:ph idx="1"/>
          </p:nvPr>
        </p:nvSpPr>
        <p:spPr bwMode="auto">
          <a:xfrm>
            <a:off x="838200" y="1690688"/>
            <a:ext cx="873835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Runs on </a:t>
            </a:r>
            <a:r>
              <a:rPr kumimoji="0" lang="en-US" altLang="en-US" sz="1800" b="1" i="0" u="none" strike="noStrike" cap="none" normalizeH="0" baseline="0" dirty="0">
                <a:ln>
                  <a:noFill/>
                </a:ln>
                <a:solidFill>
                  <a:schemeClr val="tx1"/>
                </a:solidFill>
                <a:effectLst/>
                <a:latin typeface="Arial" panose="020B0604020202020204" pitchFamily="34" charset="0"/>
              </a:rPr>
              <a:t>field-deployable devices</a:t>
            </a:r>
            <a:r>
              <a:rPr kumimoji="0" lang="en-US" altLang="en-US" sz="1800" b="0" i="0" u="none" strike="noStrike" cap="none" normalizeH="0" baseline="0" dirty="0">
                <a:ln>
                  <a:noFill/>
                </a:ln>
                <a:solidFill>
                  <a:schemeClr val="tx1"/>
                </a:solidFill>
                <a:effectLst/>
                <a:latin typeface="Arial" panose="020B0604020202020204" pitchFamily="34" charset="0"/>
              </a:rPr>
              <a:t> (e.g., Panasonic Toughbook).</a:t>
            </a:r>
          </a:p>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Modular backend for integration into </a:t>
            </a:r>
            <a:r>
              <a:rPr kumimoji="0" lang="en-US" altLang="en-US" sz="1800" b="1" i="0" u="none" strike="noStrike" cap="none" normalizeH="0" baseline="0" dirty="0">
                <a:ln>
                  <a:noFill/>
                </a:ln>
                <a:solidFill>
                  <a:schemeClr val="tx1"/>
                </a:solidFill>
                <a:effectLst/>
                <a:latin typeface="Arial" panose="020B0604020202020204" pitchFamily="34" charset="0"/>
              </a:rPr>
              <a:t>NATO ISTAR</a:t>
            </a:r>
            <a:r>
              <a:rPr kumimoji="0" lang="en-US" altLang="en-US" sz="1800" b="0" i="0" u="none" strike="noStrike" cap="none" normalizeH="0" baseline="0" dirty="0">
                <a:ln>
                  <a:noFill/>
                </a:ln>
                <a:solidFill>
                  <a:schemeClr val="tx1"/>
                </a:solidFill>
                <a:effectLst/>
                <a:latin typeface="Arial" panose="020B0604020202020204" pitchFamily="34" charset="0"/>
              </a:rPr>
              <a:t> or civilian emergency systems.</a:t>
            </a:r>
          </a:p>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Scalable cloud / edge architecture.</a:t>
            </a:r>
          </a:p>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Designed for </a:t>
            </a:r>
            <a:r>
              <a:rPr kumimoji="0" lang="en-US" altLang="en-US" sz="1800" b="1" i="0" u="none" strike="noStrike" cap="none" normalizeH="0" baseline="0" dirty="0">
                <a:ln>
                  <a:noFill/>
                </a:ln>
                <a:solidFill>
                  <a:schemeClr val="tx1"/>
                </a:solidFill>
                <a:effectLst/>
                <a:latin typeface="Arial" panose="020B0604020202020204" pitchFamily="34" charset="0"/>
              </a:rPr>
              <a:t>secure environments (air-gapped or encrypted networks)</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1692320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3209-A50E-7AAC-5E00-1F0CB518B4B1}"/>
              </a:ext>
            </a:extLst>
          </p:cNvPr>
          <p:cNvSpPr>
            <a:spLocks noGrp="1"/>
          </p:cNvSpPr>
          <p:nvPr>
            <p:ph type="title"/>
          </p:nvPr>
        </p:nvSpPr>
        <p:spPr/>
        <p:txBody>
          <a:bodyPr/>
          <a:lstStyle/>
          <a:p>
            <a:r>
              <a:rPr lang="en-US" b="1" dirty="0"/>
              <a:t>Hackathon Achievements</a:t>
            </a:r>
            <a:endParaRPr lang="en-US" dirty="0"/>
          </a:p>
        </p:txBody>
      </p:sp>
      <p:sp>
        <p:nvSpPr>
          <p:cNvPr id="3" name="Content Placeholder 2">
            <a:extLst>
              <a:ext uri="{FF2B5EF4-FFF2-40B4-BE49-F238E27FC236}">
                <a16:creationId xmlns:a16="http://schemas.microsoft.com/office/drawing/2014/main" id="{532D3630-6C30-73C9-120C-4ACE86AB6FAB}"/>
              </a:ext>
            </a:extLst>
          </p:cNvPr>
          <p:cNvSpPr>
            <a:spLocks noGrp="1"/>
          </p:cNvSpPr>
          <p:nvPr>
            <p:ph idx="1"/>
          </p:nvPr>
        </p:nvSpPr>
        <p:spPr/>
        <p:txBody>
          <a:bodyPr/>
          <a:lstStyle/>
          <a:p>
            <a:r>
              <a:rPr lang="en-US" dirty="0"/>
              <a:t>Prototype built integrating Whisper + LLM for multi-layered audio intelligence.</a:t>
            </a:r>
          </a:p>
          <a:p>
            <a:r>
              <a:rPr lang="en-US" dirty="0"/>
              <a:t>Demo scenario: “Commander–troop communication with environmental mismatch (city noise vs claimed coastal location).”</a:t>
            </a:r>
          </a:p>
          <a:p>
            <a:r>
              <a:rPr lang="en-US" dirty="0"/>
              <a:t>Visual concept mock-up + backend logic diagram.</a:t>
            </a:r>
          </a:p>
          <a:p>
            <a:r>
              <a:rPr lang="en-US" dirty="0"/>
              <a:t>Team collaboration on multimodal AI integration.</a:t>
            </a:r>
          </a:p>
          <a:p>
            <a:endParaRPr lang="en-US" dirty="0"/>
          </a:p>
        </p:txBody>
      </p:sp>
    </p:spTree>
    <p:extLst>
      <p:ext uri="{BB962C8B-B14F-4D97-AF65-F5344CB8AC3E}">
        <p14:creationId xmlns:p14="http://schemas.microsoft.com/office/powerpoint/2010/main" val="349775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438E3-CEC2-EE7E-6265-52C78A544218}"/>
              </a:ext>
            </a:extLst>
          </p:cNvPr>
          <p:cNvSpPr>
            <a:spLocks noGrp="1"/>
          </p:cNvSpPr>
          <p:nvPr>
            <p:ph type="title"/>
          </p:nvPr>
        </p:nvSpPr>
        <p:spPr/>
        <p:txBody>
          <a:bodyPr/>
          <a:lstStyle/>
          <a:p>
            <a:r>
              <a:rPr lang="en-US" b="1" dirty="0"/>
              <a:t>The Solution: </a:t>
            </a:r>
            <a:r>
              <a:rPr lang="en-US" b="1" dirty="0" err="1"/>
              <a:t>EcoLogia</a:t>
            </a:r>
            <a:br>
              <a:rPr lang="en-US" b="1" dirty="0"/>
            </a:br>
            <a:endParaRPr lang="en-US" dirty="0"/>
          </a:p>
        </p:txBody>
      </p:sp>
      <p:sp>
        <p:nvSpPr>
          <p:cNvPr id="3" name="Content Placeholder 2">
            <a:extLst>
              <a:ext uri="{FF2B5EF4-FFF2-40B4-BE49-F238E27FC236}">
                <a16:creationId xmlns:a16="http://schemas.microsoft.com/office/drawing/2014/main" id="{D670676F-E567-6B5E-D70C-25D698BDA7BB}"/>
              </a:ext>
            </a:extLst>
          </p:cNvPr>
          <p:cNvSpPr>
            <a:spLocks noGrp="1"/>
          </p:cNvSpPr>
          <p:nvPr>
            <p:ph idx="1"/>
          </p:nvPr>
        </p:nvSpPr>
        <p:spPr/>
        <p:txBody>
          <a:bodyPr/>
          <a:lstStyle/>
          <a:p>
            <a:r>
              <a:rPr lang="en-US" dirty="0" err="1"/>
              <a:t>EcoLogia</a:t>
            </a:r>
            <a:r>
              <a:rPr lang="en-US" dirty="0"/>
              <a:t> turns intercepted audio into multi-layered intelligence by:</a:t>
            </a:r>
          </a:p>
          <a:p>
            <a:pPr marL="0" indent="0">
              <a:buNone/>
            </a:pPr>
            <a:r>
              <a:rPr lang="en-US" dirty="0"/>
              <a:t>Extracting </a:t>
            </a:r>
            <a:r>
              <a:rPr lang="en-US" b="1" dirty="0"/>
              <a:t>speech content, emotion, and impact</a:t>
            </a:r>
            <a:r>
              <a:rPr lang="en-US" dirty="0"/>
              <a:t> of speakers.</a:t>
            </a:r>
          </a:p>
          <a:p>
            <a:pPr marL="0" indent="0">
              <a:buNone/>
            </a:pPr>
            <a:r>
              <a:rPr lang="en-US" dirty="0"/>
              <a:t>Leveraging </a:t>
            </a:r>
            <a:r>
              <a:rPr lang="en-US" b="1" dirty="0"/>
              <a:t>background sound</a:t>
            </a:r>
            <a:r>
              <a:rPr lang="en-US" dirty="0"/>
              <a:t> (environment, vehicle, stress cues).</a:t>
            </a:r>
          </a:p>
          <a:p>
            <a:pPr marL="0" indent="0">
              <a:buNone/>
            </a:pPr>
            <a:r>
              <a:rPr lang="en-US" dirty="0"/>
              <a:t>Merging audio with </a:t>
            </a:r>
            <a:r>
              <a:rPr lang="en-US" b="1" dirty="0"/>
              <a:t>contextual data</a:t>
            </a:r>
            <a:r>
              <a:rPr lang="en-US" dirty="0"/>
              <a:t> (weather, location, mission metadata).</a:t>
            </a:r>
          </a:p>
          <a:p>
            <a:pPr marL="0" indent="0">
              <a:buNone/>
            </a:pPr>
            <a:r>
              <a:rPr lang="en-US" dirty="0"/>
              <a:t>Producing an </a:t>
            </a:r>
            <a:r>
              <a:rPr lang="en-US" b="1" dirty="0"/>
              <a:t>executive summary</a:t>
            </a:r>
            <a:r>
              <a:rPr lang="en-US" dirty="0"/>
              <a:t> for operators and analysts.</a:t>
            </a:r>
          </a:p>
          <a:p>
            <a:endParaRPr lang="en-US" dirty="0"/>
          </a:p>
        </p:txBody>
      </p:sp>
    </p:spTree>
    <p:extLst>
      <p:ext uri="{BB962C8B-B14F-4D97-AF65-F5344CB8AC3E}">
        <p14:creationId xmlns:p14="http://schemas.microsoft.com/office/powerpoint/2010/main" val="3990238349"/>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058C-1ED9-042D-BB58-569980D5A361}"/>
              </a:ext>
            </a:extLst>
          </p:cNvPr>
          <p:cNvSpPr>
            <a:spLocks noGrp="1"/>
          </p:cNvSpPr>
          <p:nvPr>
            <p:ph type="title"/>
          </p:nvPr>
        </p:nvSpPr>
        <p:spPr/>
        <p:txBody>
          <a:bodyPr/>
          <a:lstStyle/>
          <a:p>
            <a:r>
              <a:rPr lang="en-US" dirty="0"/>
              <a:t>Use Cases	</a:t>
            </a:r>
          </a:p>
        </p:txBody>
      </p:sp>
      <p:sp>
        <p:nvSpPr>
          <p:cNvPr id="3" name="Content Placeholder 2">
            <a:extLst>
              <a:ext uri="{FF2B5EF4-FFF2-40B4-BE49-F238E27FC236}">
                <a16:creationId xmlns:a16="http://schemas.microsoft.com/office/drawing/2014/main" id="{8B10B2CA-BF84-228E-943B-91CCB13410BE}"/>
              </a:ext>
            </a:extLst>
          </p:cNvPr>
          <p:cNvSpPr>
            <a:spLocks noGrp="1"/>
          </p:cNvSpPr>
          <p:nvPr>
            <p:ph idx="1"/>
          </p:nvPr>
        </p:nvSpPr>
        <p:spPr/>
        <p:txBody>
          <a:bodyPr/>
          <a:lstStyle/>
          <a:p>
            <a:r>
              <a:rPr lang="en-US" dirty="0"/>
              <a:t>911 calls</a:t>
            </a:r>
          </a:p>
        </p:txBody>
      </p:sp>
      <p:sp>
        <p:nvSpPr>
          <p:cNvPr id="4" name="AutoShape 2">
            <a:extLst>
              <a:ext uri="{FF2B5EF4-FFF2-40B4-BE49-F238E27FC236}">
                <a16:creationId xmlns:a16="http://schemas.microsoft.com/office/drawing/2014/main" id="{807A7554-1174-334D-D07D-9A29A3A541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26574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5EC9E0-9EC0-7D66-F8E4-DDF3BC7DB8E3}"/>
              </a:ext>
            </a:extLst>
          </p:cNvPr>
          <p:cNvSpPr txBox="1"/>
          <p:nvPr/>
        </p:nvSpPr>
        <p:spPr>
          <a:xfrm>
            <a:off x="215154" y="129091"/>
            <a:ext cx="11317045" cy="5355312"/>
          </a:xfrm>
          <a:prstGeom prst="rect">
            <a:avLst/>
          </a:prstGeom>
          <a:noFill/>
        </p:spPr>
        <p:txBody>
          <a:bodyPr wrap="square">
            <a:spAutoFit/>
          </a:bodyPr>
          <a:lstStyle/>
          <a:p>
            <a:r>
              <a:rPr lang="en-US" b="1" dirty="0"/>
              <a:t>Context: </a:t>
            </a:r>
          </a:p>
          <a:p>
            <a:r>
              <a:rPr lang="en-US" dirty="0"/>
              <a:t>Intercepted audio does not only contain a conversation, but also important meta </a:t>
            </a:r>
            <a:r>
              <a:rPr lang="en-US" dirty="0" err="1"/>
              <a:t>information.Not</a:t>
            </a:r>
            <a:r>
              <a:rPr lang="en-US" dirty="0"/>
              <a:t> only, we want to know what people are talking about, but e.g. also how and where they talk. </a:t>
            </a:r>
          </a:p>
          <a:p>
            <a:r>
              <a:rPr lang="en-US" dirty="0"/>
              <a:t>AI can help operators in SIGINT and EW to extract hidden or side information out of audio recordings. This </a:t>
            </a:r>
            <a:r>
              <a:rPr lang="en-US" dirty="0" err="1"/>
              <a:t>way,we</a:t>
            </a:r>
            <a:r>
              <a:rPr lang="en-US" dirty="0"/>
              <a:t> get a holistic view on conversations, merging all information sources at hand.</a:t>
            </a:r>
          </a:p>
          <a:p>
            <a:r>
              <a:rPr lang="en-US" b="1" dirty="0"/>
              <a:t>Expectations:</a:t>
            </a:r>
          </a:p>
          <a:p>
            <a:r>
              <a:rPr lang="en-US" u="sng" dirty="0"/>
              <a:t>1. Minimum requirements: </a:t>
            </a:r>
          </a:p>
          <a:p>
            <a:r>
              <a:rPr lang="en-US" dirty="0"/>
              <a:t>We would love to see a </a:t>
            </a:r>
            <a:r>
              <a:rPr lang="en-US" b="1" dirty="0"/>
              <a:t>prototype</a:t>
            </a:r>
            <a:r>
              <a:rPr lang="en-US" dirty="0"/>
              <a:t> of your idea. </a:t>
            </a:r>
          </a:p>
          <a:p>
            <a:r>
              <a:rPr lang="en-US" dirty="0"/>
              <a:t>Combine the latest audio AI and large language models to </a:t>
            </a:r>
            <a:r>
              <a:rPr lang="en-US" b="1" dirty="0"/>
              <a:t>an intelligence pipeline</a:t>
            </a:r>
            <a:r>
              <a:rPr lang="en-US" dirty="0"/>
              <a:t>. </a:t>
            </a:r>
          </a:p>
          <a:p>
            <a:r>
              <a:rPr lang="en-US" dirty="0"/>
              <a:t>Also think about ways </a:t>
            </a:r>
            <a:r>
              <a:rPr lang="en-US" b="1" dirty="0"/>
              <a:t>to handle noisy</a:t>
            </a:r>
            <a:r>
              <a:rPr lang="en-US" dirty="0"/>
              <a:t>, </a:t>
            </a:r>
            <a:r>
              <a:rPr lang="en-US" b="1" dirty="0"/>
              <a:t>imperfect</a:t>
            </a:r>
            <a:r>
              <a:rPr lang="en-US" dirty="0"/>
              <a:t> intercepted </a:t>
            </a:r>
            <a:r>
              <a:rPr lang="en-US" b="1" dirty="0"/>
              <a:t>data</a:t>
            </a:r>
            <a:r>
              <a:rPr lang="en-US" dirty="0"/>
              <a:t>.</a:t>
            </a:r>
          </a:p>
          <a:p>
            <a:r>
              <a:rPr lang="en-US" dirty="0"/>
              <a:t>Let your creativity go wild and present extensions </a:t>
            </a:r>
            <a:r>
              <a:rPr lang="en-US" b="1" dirty="0"/>
              <a:t>in a processing diagram</a:t>
            </a:r>
            <a:r>
              <a:rPr lang="en-US" dirty="0"/>
              <a:t>.</a:t>
            </a:r>
          </a:p>
          <a:p>
            <a:r>
              <a:rPr lang="en-US" u="sng" dirty="0"/>
              <a:t>2. Optional extensions:</a:t>
            </a:r>
          </a:p>
          <a:p>
            <a:r>
              <a:rPr lang="en-US" dirty="0"/>
              <a:t>Think about a backend structure, how to store and correlate the intercepted information.  </a:t>
            </a:r>
            <a:r>
              <a:rPr lang="en-US" b="1" dirty="0"/>
              <a:t>Database</a:t>
            </a:r>
            <a:r>
              <a:rPr lang="en-US" dirty="0"/>
              <a:t>?</a:t>
            </a:r>
          </a:p>
          <a:p>
            <a:r>
              <a:rPr lang="en-US" dirty="0"/>
              <a:t>How can we integrate other intelligence sources, e.g. weather or location information? </a:t>
            </a:r>
          </a:p>
          <a:p>
            <a:r>
              <a:rPr lang="en-US" dirty="0"/>
              <a:t>You may even go </a:t>
            </a:r>
            <a:r>
              <a:rPr lang="en-US" b="1" dirty="0"/>
              <a:t>into Agentic AI here</a:t>
            </a:r>
            <a:r>
              <a:rPr lang="en-US" dirty="0"/>
              <a:t>, combining your modules e.g. using MCP servers. </a:t>
            </a:r>
          </a:p>
          <a:p>
            <a:r>
              <a:rPr lang="en-US" u="sng" dirty="0"/>
              <a:t>3. Technologies: </a:t>
            </a:r>
          </a:p>
          <a:p>
            <a:r>
              <a:rPr lang="en-US" dirty="0"/>
              <a:t>You will likely use a </a:t>
            </a:r>
            <a:r>
              <a:rPr lang="en-US" b="1" dirty="0"/>
              <a:t>Python backend for the AI models </a:t>
            </a:r>
            <a:r>
              <a:rPr lang="en-US" dirty="0"/>
              <a:t>(e.g. using transformers, </a:t>
            </a:r>
            <a:r>
              <a:rPr lang="en-US" dirty="0" err="1"/>
              <a:t>vllm</a:t>
            </a:r>
            <a:r>
              <a:rPr lang="en-US" dirty="0"/>
              <a:t>, </a:t>
            </a:r>
            <a:r>
              <a:rPr lang="en-US" dirty="0" err="1"/>
              <a:t>orpure</a:t>
            </a:r>
            <a:r>
              <a:rPr lang="en-US" dirty="0"/>
              <a:t> </a:t>
            </a:r>
            <a:r>
              <a:rPr lang="en-US" dirty="0" err="1"/>
              <a:t>pytorch</a:t>
            </a:r>
            <a:r>
              <a:rPr lang="en-US" dirty="0"/>
              <a:t>/</a:t>
            </a:r>
            <a:r>
              <a:rPr lang="en-US" dirty="0" err="1"/>
              <a:t>tensorflow</a:t>
            </a:r>
            <a:r>
              <a:rPr lang="en-US" dirty="0"/>
              <a:t>), but for some eye candy think about a </a:t>
            </a:r>
            <a:r>
              <a:rPr lang="en-US" b="1" dirty="0"/>
              <a:t>frontend</a:t>
            </a:r>
            <a:r>
              <a:rPr lang="en-US" dirty="0"/>
              <a:t> visualizing your idea (e.g. </a:t>
            </a:r>
            <a:r>
              <a:rPr lang="en-US" b="1" dirty="0"/>
              <a:t>using Vue or Angular</a:t>
            </a:r>
            <a:r>
              <a:rPr lang="en-US" dirty="0"/>
              <a:t>).</a:t>
            </a:r>
          </a:p>
          <a:p>
            <a:endParaRPr lang="en-US" dirty="0"/>
          </a:p>
        </p:txBody>
      </p:sp>
    </p:spTree>
    <p:extLst>
      <p:ext uri="{BB962C8B-B14F-4D97-AF65-F5344CB8AC3E}">
        <p14:creationId xmlns:p14="http://schemas.microsoft.com/office/powerpoint/2010/main" val="3174399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C348E-F7F7-1FA4-FB83-7FC466C5CF4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91AA656-A116-920A-455F-3CE2254822DC}"/>
              </a:ext>
            </a:extLst>
          </p:cNvPr>
          <p:cNvSpPr txBox="1"/>
          <p:nvPr/>
        </p:nvSpPr>
        <p:spPr>
          <a:xfrm>
            <a:off x="107577" y="0"/>
            <a:ext cx="11317045" cy="5909310"/>
          </a:xfrm>
          <a:prstGeom prst="rect">
            <a:avLst/>
          </a:prstGeom>
          <a:noFill/>
        </p:spPr>
        <p:txBody>
          <a:bodyPr wrap="square">
            <a:spAutoFit/>
          </a:bodyPr>
          <a:lstStyle/>
          <a:p>
            <a:endParaRPr lang="en-US" dirty="0"/>
          </a:p>
          <a:p>
            <a:r>
              <a:rPr lang="en-US" b="1" dirty="0"/>
              <a:t>Data &amp; resources:</a:t>
            </a:r>
          </a:p>
          <a:p>
            <a:r>
              <a:rPr lang="en-US" dirty="0"/>
              <a:t>Available data: Intercepted data is usually quite sensitive. </a:t>
            </a:r>
          </a:p>
          <a:p>
            <a:r>
              <a:rPr lang="en-US" dirty="0"/>
              <a:t>We recommend using public data sets or recording your own data to showcase your ideas.</a:t>
            </a:r>
          </a:p>
          <a:p>
            <a:r>
              <a:rPr lang="en-US" dirty="0"/>
              <a:t>MAD Dataset: Military Audio Dataset(</a:t>
            </a:r>
            <a:r>
              <a:rPr lang="en-US" dirty="0">
                <a:hlinkClick r:id="rId2"/>
              </a:rPr>
              <a:t>https://www.kaggle.com/datasets/junewookim/mad-dataset-military-audio-dataset</a:t>
            </a:r>
            <a:r>
              <a:rPr lang="en-US" dirty="0"/>
              <a:t>)</a:t>
            </a:r>
          </a:p>
          <a:p>
            <a:r>
              <a:rPr lang="en-US" dirty="0"/>
              <a:t>Military Helicopter Data Set(</a:t>
            </a:r>
            <a:r>
              <a:rPr lang="en-US" dirty="0">
                <a:hlinkClick r:id="rId3"/>
              </a:rPr>
              <a:t>https://www.kaggle.com/datasets/crsuthikshnkumar/military-helicopter-data-set</a:t>
            </a:r>
            <a:endParaRPr lang="en-US" dirty="0"/>
          </a:p>
          <a:p>
            <a:endParaRPr lang="en-US" dirty="0"/>
          </a:p>
          <a:p>
            <a:r>
              <a:rPr lang="en-US" dirty="0"/>
              <a:t>Military - Signal Identification Wiki(</a:t>
            </a:r>
            <a:r>
              <a:rPr lang="en-US" dirty="0">
                <a:hlinkClick r:id="rId4"/>
              </a:rPr>
              <a:t>https://www.sigidwiki.com/wiki/Category:Military</a:t>
            </a:r>
            <a:r>
              <a:rPr lang="en-US" dirty="0"/>
              <a:t>)</a:t>
            </a:r>
          </a:p>
          <a:p>
            <a:endParaRPr lang="en-US" dirty="0"/>
          </a:p>
          <a:p>
            <a:r>
              <a:rPr lang="en-US" b="1" dirty="0"/>
              <a:t>APIs: </a:t>
            </a:r>
            <a:r>
              <a:rPr lang="en-US" dirty="0"/>
              <a:t>TO-DISCUSS</a:t>
            </a:r>
          </a:p>
          <a:p>
            <a:endParaRPr lang="en-US" dirty="0"/>
          </a:p>
          <a:p>
            <a:r>
              <a:rPr lang="en-US" u="sng" dirty="0"/>
              <a:t>Tools &amp; Software</a:t>
            </a:r>
            <a:r>
              <a:rPr lang="en-US" dirty="0"/>
              <a:t>: Feel free to use the tools you like.</a:t>
            </a:r>
          </a:p>
          <a:p>
            <a:endParaRPr lang="en-US" dirty="0"/>
          </a:p>
          <a:p>
            <a:r>
              <a:rPr lang="en-US" b="1" dirty="0"/>
              <a:t>Access: </a:t>
            </a:r>
            <a:r>
              <a:rPr lang="en-US" dirty="0"/>
              <a:t>TO-DISCUSS</a:t>
            </a:r>
          </a:p>
          <a:p>
            <a:endParaRPr lang="en-US" dirty="0"/>
          </a:p>
          <a:p>
            <a:endParaRPr lang="en-US" dirty="0"/>
          </a:p>
          <a:p>
            <a:r>
              <a:rPr lang="en-US" b="1" dirty="0"/>
              <a:t>Operational Scenario:</a:t>
            </a:r>
          </a:p>
          <a:p>
            <a:endParaRPr lang="en-US" b="1" dirty="0"/>
          </a:p>
          <a:p>
            <a:r>
              <a:rPr lang="en-US" dirty="0"/>
              <a:t>"The intercepted conversation seems to be between a commander and his troop. They claim to be located at the coast, however, the background noises suggest they are in a city."</a:t>
            </a:r>
          </a:p>
        </p:txBody>
      </p:sp>
    </p:spTree>
    <p:extLst>
      <p:ext uri="{BB962C8B-B14F-4D97-AF65-F5344CB8AC3E}">
        <p14:creationId xmlns:p14="http://schemas.microsoft.com/office/powerpoint/2010/main" val="1356325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C2DBF-A176-75C6-9581-2094E03739DF}"/>
              </a:ext>
            </a:extLst>
          </p:cNvPr>
          <p:cNvSpPr>
            <a:spLocks noGrp="1"/>
          </p:cNvSpPr>
          <p:nvPr>
            <p:ph type="title"/>
          </p:nvPr>
        </p:nvSpPr>
        <p:spPr/>
        <p:txBody>
          <a:bodyPr/>
          <a:lstStyle/>
          <a:p>
            <a:r>
              <a:rPr lang="en-US" dirty="0"/>
              <a:t>MIL context</a:t>
            </a:r>
          </a:p>
        </p:txBody>
      </p:sp>
      <p:sp>
        <p:nvSpPr>
          <p:cNvPr id="3" name="Content Placeholder 2">
            <a:extLst>
              <a:ext uri="{FF2B5EF4-FFF2-40B4-BE49-F238E27FC236}">
                <a16:creationId xmlns:a16="http://schemas.microsoft.com/office/drawing/2014/main" id="{C5EAB172-315A-63F9-7C35-0DAA2BDB6372}"/>
              </a:ext>
            </a:extLst>
          </p:cNvPr>
          <p:cNvSpPr>
            <a:spLocks noGrp="1"/>
          </p:cNvSpPr>
          <p:nvPr>
            <p:ph idx="1"/>
          </p:nvPr>
        </p:nvSpPr>
        <p:spPr>
          <a:xfrm>
            <a:off x="838200" y="1825625"/>
            <a:ext cx="5164567" cy="4351338"/>
          </a:xfrm>
        </p:spPr>
        <p:txBody>
          <a:bodyPr/>
          <a:lstStyle/>
          <a:p>
            <a:r>
              <a:rPr lang="en-US" dirty="0"/>
              <a:t>“</a:t>
            </a:r>
            <a:r>
              <a:rPr lang="en-US" dirty="0" err="1"/>
              <a:t>Echologia</a:t>
            </a:r>
            <a:r>
              <a:rPr lang="en-US" dirty="0"/>
              <a:t> enhances NATO’s ISTAR framework by delivering tactical-level auditory intelligence converting ambient and conversational sound into situational context that supports rapid, informed decision-making.”</a:t>
            </a:r>
          </a:p>
        </p:txBody>
      </p:sp>
      <p:pic>
        <p:nvPicPr>
          <p:cNvPr id="1026" name="Picture 2" descr="Science, Strategy and War: The Strategic Theory of John Boyd by Frans ...">
            <a:extLst>
              <a:ext uri="{FF2B5EF4-FFF2-40B4-BE49-F238E27FC236}">
                <a16:creationId xmlns:a16="http://schemas.microsoft.com/office/drawing/2014/main" id="{18CD7CA7-9436-7157-EE92-DB0D6F08C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1839" y="903643"/>
            <a:ext cx="4570456" cy="4561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666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4A86D01-ADF6-D804-B826-00A6743F94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1512794" y="685763"/>
            <a:ext cx="8685455" cy="579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745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06449BA-21F3-DB46-D784-FDD2811190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998" y="-2333514"/>
            <a:ext cx="9854005" cy="9854005"/>
          </a:xfrm>
          <a:prstGeom prst="rect">
            <a:avLst/>
          </a:prstGeom>
        </p:spPr>
      </p:pic>
      <p:sp>
        <p:nvSpPr>
          <p:cNvPr id="18" name="TextBox 17">
            <a:extLst>
              <a:ext uri="{FF2B5EF4-FFF2-40B4-BE49-F238E27FC236}">
                <a16:creationId xmlns:a16="http://schemas.microsoft.com/office/drawing/2014/main" id="{2289F744-A5DB-6991-B589-3B971C9B4073}"/>
              </a:ext>
            </a:extLst>
          </p:cNvPr>
          <p:cNvSpPr txBox="1"/>
          <p:nvPr/>
        </p:nvSpPr>
        <p:spPr>
          <a:xfrm>
            <a:off x="3801525" y="4507454"/>
            <a:ext cx="4588949" cy="523220"/>
          </a:xfrm>
          <a:prstGeom prst="rect">
            <a:avLst/>
          </a:prstGeom>
          <a:noFill/>
        </p:spPr>
        <p:txBody>
          <a:bodyPr wrap="none" rtlCol="0">
            <a:spAutoFit/>
          </a:bodyPr>
          <a:lstStyle/>
          <a:p>
            <a:r>
              <a:rPr lang="en-US" sz="2800" dirty="0">
                <a:solidFill>
                  <a:schemeClr val="accent4">
                    <a:lumMod val="40000"/>
                    <a:lumOff val="60000"/>
                  </a:schemeClr>
                </a:solidFill>
              </a:rPr>
              <a:t>Turning audio into intelligence</a:t>
            </a:r>
          </a:p>
        </p:txBody>
      </p:sp>
    </p:spTree>
    <p:extLst>
      <p:ext uri="{BB962C8B-B14F-4D97-AF65-F5344CB8AC3E}">
        <p14:creationId xmlns:p14="http://schemas.microsoft.com/office/powerpoint/2010/main" val="3049324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9C288-8A17-F533-94F2-669865AC0EAF}"/>
              </a:ext>
            </a:extLst>
          </p:cNvPr>
          <p:cNvSpPr>
            <a:spLocks noGrp="1"/>
          </p:cNvSpPr>
          <p:nvPr>
            <p:ph type="title"/>
          </p:nvPr>
        </p:nvSpPr>
        <p:spPr>
          <a:xfrm>
            <a:off x="0" y="17819"/>
            <a:ext cx="12192000" cy="1325563"/>
          </a:xfrm>
        </p:spPr>
        <p:txBody>
          <a:bodyPr/>
          <a:lstStyle/>
          <a:p>
            <a:pPr algn="ctr"/>
            <a:r>
              <a:rPr lang="en-US" dirty="0">
                <a:solidFill>
                  <a:schemeClr val="accent4">
                    <a:lumMod val="40000"/>
                    <a:lumOff val="60000"/>
                  </a:schemeClr>
                </a:solidFill>
              </a:rPr>
              <a:t>Who We are ?</a:t>
            </a:r>
          </a:p>
        </p:txBody>
      </p:sp>
      <p:pic>
        <p:nvPicPr>
          <p:cNvPr id="9" name="Picture 8">
            <a:extLst>
              <a:ext uri="{FF2B5EF4-FFF2-40B4-BE49-F238E27FC236}">
                <a16:creationId xmlns:a16="http://schemas.microsoft.com/office/drawing/2014/main" id="{A4B43426-7F01-B07E-BEA5-34D77BD989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209" y="2029129"/>
            <a:ext cx="2109751" cy="2494942"/>
          </a:xfrm>
          <a:prstGeom prst="rect">
            <a:avLst/>
          </a:prstGeom>
        </p:spPr>
      </p:pic>
      <p:sp>
        <p:nvSpPr>
          <p:cNvPr id="18" name="AutoShape 2">
            <a:extLst>
              <a:ext uri="{FF2B5EF4-FFF2-40B4-BE49-F238E27FC236}">
                <a16:creationId xmlns:a16="http://schemas.microsoft.com/office/drawing/2014/main" id="{5978165D-FDB1-AA94-D3E7-D97396FAEBB6}"/>
              </a:ext>
            </a:extLst>
          </p:cNvPr>
          <p:cNvSpPr>
            <a:spLocks noChangeAspect="1" noChangeArrowheads="1"/>
          </p:cNvSpPr>
          <p:nvPr/>
        </p:nvSpPr>
        <p:spPr bwMode="auto">
          <a:xfrm>
            <a:off x="546608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Picture 20">
            <a:extLst>
              <a:ext uri="{FF2B5EF4-FFF2-40B4-BE49-F238E27FC236}">
                <a16:creationId xmlns:a16="http://schemas.microsoft.com/office/drawing/2014/main" id="{8690133E-EC5B-F852-539F-9CFF1A8F863F}"/>
              </a:ext>
            </a:extLst>
          </p:cNvPr>
          <p:cNvPicPr>
            <a:picLocks noChangeAspect="1"/>
          </p:cNvPicPr>
          <p:nvPr/>
        </p:nvPicPr>
        <p:blipFill>
          <a:blip r:embed="rId3">
            <a:extLst>
              <a:ext uri="{28A0092B-C50C-407E-A947-70E740481C1C}">
                <a14:useLocalDpi xmlns:a14="http://schemas.microsoft.com/office/drawing/2010/main" val="0"/>
              </a:ext>
            </a:extLst>
          </a:blip>
          <a:srcRect l="7720" r="7720"/>
          <a:stretch>
            <a:fillRect/>
          </a:stretch>
        </p:blipFill>
        <p:spPr>
          <a:xfrm>
            <a:off x="2558637" y="2029129"/>
            <a:ext cx="2109751" cy="2494942"/>
          </a:xfrm>
          <a:prstGeom prst="rect">
            <a:avLst/>
          </a:prstGeom>
        </p:spPr>
      </p:pic>
      <p:pic>
        <p:nvPicPr>
          <p:cNvPr id="1028" name="Picture 4" descr="Top 10 Best Leadership Consulting Companies In USA In 2023 - Inventiva">
            <a:extLst>
              <a:ext uri="{FF2B5EF4-FFF2-40B4-BE49-F238E27FC236}">
                <a16:creationId xmlns:a16="http://schemas.microsoft.com/office/drawing/2014/main" id="{F44E9AC2-2F44-D9BD-235C-8BA6FB3517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12" t="28633" r="1752" b="30307"/>
          <a:stretch>
            <a:fillRect/>
          </a:stretch>
        </p:blipFill>
        <p:spPr bwMode="auto">
          <a:xfrm>
            <a:off x="4880065" y="4946959"/>
            <a:ext cx="2099673" cy="4985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B095D45-E54B-0495-28C0-B65A5996C6D8}"/>
              </a:ext>
            </a:extLst>
          </p:cNvPr>
          <p:cNvSpPr txBox="1"/>
          <p:nvPr/>
        </p:nvSpPr>
        <p:spPr>
          <a:xfrm>
            <a:off x="288008" y="1449377"/>
            <a:ext cx="2008151" cy="461665"/>
          </a:xfrm>
          <a:prstGeom prst="rect">
            <a:avLst/>
          </a:prstGeom>
          <a:noFill/>
        </p:spPr>
        <p:txBody>
          <a:bodyPr wrap="square" rtlCol="0">
            <a:spAutoFit/>
          </a:bodyPr>
          <a:lstStyle/>
          <a:p>
            <a:pPr algn="ctr"/>
            <a:r>
              <a:rPr lang="en-US" sz="2400" b="1" dirty="0">
                <a:solidFill>
                  <a:schemeClr val="accent4">
                    <a:lumMod val="40000"/>
                    <a:lumOff val="60000"/>
                  </a:schemeClr>
                </a:solidFill>
              </a:rPr>
              <a:t>Ramy</a:t>
            </a:r>
          </a:p>
        </p:txBody>
      </p:sp>
      <p:sp>
        <p:nvSpPr>
          <p:cNvPr id="24" name="TextBox 23">
            <a:extLst>
              <a:ext uri="{FF2B5EF4-FFF2-40B4-BE49-F238E27FC236}">
                <a16:creationId xmlns:a16="http://schemas.microsoft.com/office/drawing/2014/main" id="{92F749DA-8F7F-881E-CBDD-9ECD21B0F43D}"/>
              </a:ext>
            </a:extLst>
          </p:cNvPr>
          <p:cNvSpPr txBox="1"/>
          <p:nvPr/>
        </p:nvSpPr>
        <p:spPr>
          <a:xfrm>
            <a:off x="4880065" y="1449377"/>
            <a:ext cx="2152108" cy="461665"/>
          </a:xfrm>
          <a:prstGeom prst="rect">
            <a:avLst/>
          </a:prstGeom>
          <a:noFill/>
        </p:spPr>
        <p:txBody>
          <a:bodyPr wrap="square" rtlCol="0">
            <a:spAutoFit/>
          </a:bodyPr>
          <a:lstStyle/>
          <a:p>
            <a:pPr algn="ctr"/>
            <a:r>
              <a:rPr lang="en-US" sz="2400" b="1" dirty="0">
                <a:solidFill>
                  <a:schemeClr val="accent4">
                    <a:lumMod val="40000"/>
                    <a:lumOff val="60000"/>
                  </a:schemeClr>
                </a:solidFill>
              </a:rPr>
              <a:t>Vasiliy</a:t>
            </a:r>
          </a:p>
        </p:txBody>
      </p:sp>
      <p:sp>
        <p:nvSpPr>
          <p:cNvPr id="25" name="TextBox 24">
            <a:extLst>
              <a:ext uri="{FF2B5EF4-FFF2-40B4-BE49-F238E27FC236}">
                <a16:creationId xmlns:a16="http://schemas.microsoft.com/office/drawing/2014/main" id="{6610E87D-760F-14C7-0D30-89BFB93DA20B}"/>
              </a:ext>
            </a:extLst>
          </p:cNvPr>
          <p:cNvSpPr txBox="1"/>
          <p:nvPr/>
        </p:nvSpPr>
        <p:spPr>
          <a:xfrm>
            <a:off x="2548559" y="1456024"/>
            <a:ext cx="2109751" cy="461665"/>
          </a:xfrm>
          <a:prstGeom prst="rect">
            <a:avLst/>
          </a:prstGeom>
          <a:noFill/>
        </p:spPr>
        <p:txBody>
          <a:bodyPr wrap="square" rtlCol="0">
            <a:spAutoFit/>
          </a:bodyPr>
          <a:lstStyle/>
          <a:p>
            <a:pPr algn="ctr"/>
            <a:r>
              <a:rPr lang="en-US" sz="2400" b="1" dirty="0">
                <a:solidFill>
                  <a:schemeClr val="accent4">
                    <a:lumMod val="40000"/>
                    <a:lumOff val="60000"/>
                  </a:schemeClr>
                </a:solidFill>
              </a:rPr>
              <a:t>Tobias</a:t>
            </a:r>
          </a:p>
        </p:txBody>
      </p:sp>
      <p:sp>
        <p:nvSpPr>
          <p:cNvPr id="26" name="TextBox 25">
            <a:extLst>
              <a:ext uri="{FF2B5EF4-FFF2-40B4-BE49-F238E27FC236}">
                <a16:creationId xmlns:a16="http://schemas.microsoft.com/office/drawing/2014/main" id="{43102D5B-0921-0E68-14B1-13089318A7A4}"/>
              </a:ext>
            </a:extLst>
          </p:cNvPr>
          <p:cNvSpPr txBox="1"/>
          <p:nvPr/>
        </p:nvSpPr>
        <p:spPr>
          <a:xfrm>
            <a:off x="7191415" y="1449376"/>
            <a:ext cx="2152108" cy="461665"/>
          </a:xfrm>
          <a:prstGeom prst="rect">
            <a:avLst/>
          </a:prstGeom>
          <a:noFill/>
        </p:spPr>
        <p:txBody>
          <a:bodyPr wrap="square" rtlCol="0">
            <a:spAutoFit/>
          </a:bodyPr>
          <a:lstStyle/>
          <a:p>
            <a:pPr algn="ctr"/>
            <a:r>
              <a:rPr lang="en-US" sz="2400" b="1" dirty="0" err="1">
                <a:solidFill>
                  <a:schemeClr val="accent4">
                    <a:lumMod val="40000"/>
                    <a:lumOff val="60000"/>
                  </a:schemeClr>
                </a:solidFill>
              </a:rPr>
              <a:t>Asyl</a:t>
            </a:r>
            <a:endParaRPr lang="en-US" sz="2400" b="1" dirty="0">
              <a:solidFill>
                <a:schemeClr val="accent4">
                  <a:lumMod val="40000"/>
                  <a:lumOff val="60000"/>
                </a:schemeClr>
              </a:solidFill>
            </a:endParaRPr>
          </a:p>
        </p:txBody>
      </p:sp>
      <p:pic>
        <p:nvPicPr>
          <p:cNvPr id="28" name="Picture 27">
            <a:extLst>
              <a:ext uri="{FF2B5EF4-FFF2-40B4-BE49-F238E27FC236}">
                <a16:creationId xmlns:a16="http://schemas.microsoft.com/office/drawing/2014/main" id="{52BB5C7B-57E0-85E2-D265-B54C7EA85092}"/>
              </a:ext>
            </a:extLst>
          </p:cNvPr>
          <p:cNvPicPr>
            <a:picLocks noChangeAspect="1"/>
          </p:cNvPicPr>
          <p:nvPr/>
        </p:nvPicPr>
        <p:blipFill>
          <a:blip r:embed="rId5">
            <a:extLst>
              <a:ext uri="{28A0092B-C50C-407E-A947-70E740481C1C}">
                <a14:useLocalDpi xmlns:a14="http://schemas.microsoft.com/office/drawing/2010/main" val="0"/>
              </a:ext>
            </a:extLst>
          </a:blip>
          <a:srcRect l="7720" r="6022"/>
          <a:stretch>
            <a:fillRect/>
          </a:stretch>
        </p:blipFill>
        <p:spPr>
          <a:xfrm>
            <a:off x="4880065" y="2029129"/>
            <a:ext cx="2152108" cy="2494942"/>
          </a:xfrm>
          <a:prstGeom prst="rect">
            <a:avLst/>
          </a:prstGeom>
        </p:spPr>
      </p:pic>
      <p:pic>
        <p:nvPicPr>
          <p:cNvPr id="29" name="Picture 28">
            <a:extLst>
              <a:ext uri="{FF2B5EF4-FFF2-40B4-BE49-F238E27FC236}">
                <a16:creationId xmlns:a16="http://schemas.microsoft.com/office/drawing/2014/main" id="{35D2CEBC-80F3-8AB5-58F1-94D24E36C02E}"/>
              </a:ext>
            </a:extLst>
          </p:cNvPr>
          <p:cNvPicPr>
            <a:picLocks noChangeAspect="1"/>
          </p:cNvPicPr>
          <p:nvPr/>
        </p:nvPicPr>
        <p:blipFill>
          <a:blip r:embed="rId6">
            <a:extLst>
              <a:ext uri="{28A0092B-C50C-407E-A947-70E740481C1C}">
                <a14:useLocalDpi xmlns:a14="http://schemas.microsoft.com/office/drawing/2010/main" val="0"/>
              </a:ext>
            </a:extLst>
          </a:blip>
          <a:srcRect l="6898" r="8540"/>
          <a:stretch>
            <a:fillRect/>
          </a:stretch>
        </p:blipFill>
        <p:spPr>
          <a:xfrm>
            <a:off x="7243850" y="2029129"/>
            <a:ext cx="2109752" cy="2494942"/>
          </a:xfrm>
          <a:prstGeom prst="rect">
            <a:avLst/>
          </a:prstGeom>
        </p:spPr>
      </p:pic>
      <p:sp>
        <p:nvSpPr>
          <p:cNvPr id="30" name="TextBox 29">
            <a:extLst>
              <a:ext uri="{FF2B5EF4-FFF2-40B4-BE49-F238E27FC236}">
                <a16:creationId xmlns:a16="http://schemas.microsoft.com/office/drawing/2014/main" id="{33BF5763-1486-045B-52FD-58CD048B6FA5}"/>
              </a:ext>
            </a:extLst>
          </p:cNvPr>
          <p:cNvSpPr txBox="1"/>
          <p:nvPr/>
        </p:nvSpPr>
        <p:spPr>
          <a:xfrm>
            <a:off x="9565278" y="1455423"/>
            <a:ext cx="2152108" cy="461665"/>
          </a:xfrm>
          <a:prstGeom prst="rect">
            <a:avLst/>
          </a:prstGeom>
          <a:noFill/>
        </p:spPr>
        <p:txBody>
          <a:bodyPr wrap="square" rtlCol="0">
            <a:spAutoFit/>
          </a:bodyPr>
          <a:lstStyle/>
          <a:p>
            <a:pPr algn="ctr"/>
            <a:r>
              <a:rPr lang="en-US" sz="2400" b="1" dirty="0">
                <a:solidFill>
                  <a:schemeClr val="accent4">
                    <a:lumMod val="40000"/>
                    <a:lumOff val="60000"/>
                  </a:schemeClr>
                </a:solidFill>
              </a:rPr>
              <a:t>Alexander</a:t>
            </a:r>
          </a:p>
        </p:txBody>
      </p:sp>
      <p:pic>
        <p:nvPicPr>
          <p:cNvPr id="32" name="Picture 31">
            <a:extLst>
              <a:ext uri="{FF2B5EF4-FFF2-40B4-BE49-F238E27FC236}">
                <a16:creationId xmlns:a16="http://schemas.microsoft.com/office/drawing/2014/main" id="{2BB028CF-266D-3E18-3DF0-2FDFE583D7B8}"/>
              </a:ext>
            </a:extLst>
          </p:cNvPr>
          <p:cNvPicPr>
            <a:picLocks noChangeAspect="1"/>
          </p:cNvPicPr>
          <p:nvPr/>
        </p:nvPicPr>
        <p:blipFill>
          <a:blip r:embed="rId7">
            <a:extLst>
              <a:ext uri="{28A0092B-C50C-407E-A947-70E740481C1C}">
                <a14:useLocalDpi xmlns:a14="http://schemas.microsoft.com/office/drawing/2010/main" val="0"/>
              </a:ext>
            </a:extLst>
          </a:blip>
          <a:srcRect l="11680" r="2060"/>
          <a:stretch>
            <a:fillRect/>
          </a:stretch>
        </p:blipFill>
        <p:spPr>
          <a:xfrm>
            <a:off x="9565278" y="2029129"/>
            <a:ext cx="2152108" cy="2494942"/>
          </a:xfrm>
          <a:prstGeom prst="rect">
            <a:avLst/>
          </a:prstGeom>
        </p:spPr>
      </p:pic>
    </p:spTree>
    <p:extLst>
      <p:ext uri="{BB962C8B-B14F-4D97-AF65-F5344CB8AC3E}">
        <p14:creationId xmlns:p14="http://schemas.microsoft.com/office/powerpoint/2010/main" val="3792326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C3B9B-01A0-1FC7-B962-FA84987B6D1E}"/>
              </a:ext>
            </a:extLst>
          </p:cNvPr>
          <p:cNvSpPr>
            <a:spLocks noGrp="1"/>
          </p:cNvSpPr>
          <p:nvPr>
            <p:ph type="title"/>
          </p:nvPr>
        </p:nvSpPr>
        <p:spPr>
          <a:xfrm>
            <a:off x="838200" y="365125"/>
            <a:ext cx="10515600" cy="968823"/>
          </a:xfrm>
        </p:spPr>
        <p:txBody>
          <a:bodyPr>
            <a:normAutofit fontScale="90000"/>
          </a:bodyPr>
          <a:lstStyle/>
          <a:p>
            <a:r>
              <a:rPr lang="en-US" b="1" dirty="0">
                <a:solidFill>
                  <a:schemeClr val="accent4">
                    <a:lumMod val="40000"/>
                    <a:lumOff val="60000"/>
                  </a:schemeClr>
                </a:solidFill>
              </a:rPr>
              <a:t>The Problem</a:t>
            </a:r>
            <a:br>
              <a:rPr lang="en-US" b="1" dirty="0">
                <a:solidFill>
                  <a:schemeClr val="accent4">
                    <a:lumMod val="40000"/>
                    <a:lumOff val="60000"/>
                  </a:schemeClr>
                </a:solidFill>
              </a:rPr>
            </a:br>
            <a:endParaRPr lang="en-US" dirty="0">
              <a:solidFill>
                <a:schemeClr val="accent4">
                  <a:lumMod val="40000"/>
                  <a:lumOff val="60000"/>
                </a:schemeClr>
              </a:solidFill>
            </a:endParaRPr>
          </a:p>
        </p:txBody>
      </p:sp>
      <p:sp>
        <p:nvSpPr>
          <p:cNvPr id="3" name="Content Placeholder 2">
            <a:extLst>
              <a:ext uri="{FF2B5EF4-FFF2-40B4-BE49-F238E27FC236}">
                <a16:creationId xmlns:a16="http://schemas.microsoft.com/office/drawing/2014/main" id="{1B84ED11-B831-ABC5-1A86-EE1CF6ACA813}"/>
              </a:ext>
            </a:extLst>
          </p:cNvPr>
          <p:cNvSpPr>
            <a:spLocks noGrp="1"/>
          </p:cNvSpPr>
          <p:nvPr>
            <p:ph idx="1"/>
          </p:nvPr>
        </p:nvSpPr>
        <p:spPr/>
        <p:txBody>
          <a:bodyPr/>
          <a:lstStyle/>
          <a:p>
            <a:pPr marL="514350" indent="-514350">
              <a:buFont typeface="+mj-lt"/>
              <a:buAutoNum type="arabicPeriod"/>
            </a:pPr>
            <a:r>
              <a:rPr lang="en-US" dirty="0">
                <a:solidFill>
                  <a:schemeClr val="accent4">
                    <a:lumMod val="40000"/>
                    <a:lumOff val="60000"/>
                  </a:schemeClr>
                </a:solidFill>
              </a:rPr>
              <a:t>Intercepted audio is rich but underutilized.</a:t>
            </a:r>
          </a:p>
          <a:p>
            <a:pPr marL="514350" indent="-514350">
              <a:buFont typeface="+mj-lt"/>
              <a:buAutoNum type="arabicPeriod"/>
            </a:pPr>
            <a:r>
              <a:rPr lang="en-US" dirty="0">
                <a:solidFill>
                  <a:schemeClr val="accent4">
                    <a:lumMod val="40000"/>
                    <a:lumOff val="60000"/>
                  </a:schemeClr>
                </a:solidFill>
              </a:rPr>
              <a:t>Operators face noise, codewords, and incomplete context.</a:t>
            </a:r>
          </a:p>
          <a:p>
            <a:pPr marL="514350" indent="-514350">
              <a:buFont typeface="+mj-lt"/>
              <a:buAutoNum type="arabicPeriod"/>
            </a:pPr>
            <a:r>
              <a:rPr lang="en-US" dirty="0">
                <a:solidFill>
                  <a:schemeClr val="accent4">
                    <a:lumMod val="40000"/>
                    <a:lumOff val="60000"/>
                  </a:schemeClr>
                </a:solidFill>
              </a:rPr>
              <a:t>Current SIGINT tools focus on </a:t>
            </a:r>
            <a:r>
              <a:rPr lang="en-US" i="1" dirty="0">
                <a:solidFill>
                  <a:schemeClr val="accent4">
                    <a:lumMod val="40000"/>
                    <a:lumOff val="60000"/>
                  </a:schemeClr>
                </a:solidFill>
              </a:rPr>
              <a:t>what</a:t>
            </a:r>
            <a:r>
              <a:rPr lang="en-US" dirty="0">
                <a:solidFill>
                  <a:schemeClr val="accent4">
                    <a:lumMod val="40000"/>
                    <a:lumOff val="60000"/>
                  </a:schemeClr>
                </a:solidFill>
              </a:rPr>
              <a:t> is said, not </a:t>
            </a:r>
            <a:r>
              <a:rPr lang="en-US" i="1" dirty="0">
                <a:solidFill>
                  <a:schemeClr val="accent4">
                    <a:lumMod val="40000"/>
                    <a:lumOff val="60000"/>
                  </a:schemeClr>
                </a:solidFill>
              </a:rPr>
              <a:t>how</a:t>
            </a:r>
            <a:r>
              <a:rPr lang="en-US" dirty="0">
                <a:solidFill>
                  <a:schemeClr val="accent4">
                    <a:lumMod val="40000"/>
                    <a:lumOff val="60000"/>
                  </a:schemeClr>
                </a:solidFill>
              </a:rPr>
              <a:t> or </a:t>
            </a:r>
            <a:r>
              <a:rPr lang="en-US" i="1" dirty="0">
                <a:solidFill>
                  <a:schemeClr val="accent4">
                    <a:lumMod val="40000"/>
                    <a:lumOff val="60000"/>
                  </a:schemeClr>
                </a:solidFill>
              </a:rPr>
              <a:t>where</a:t>
            </a:r>
            <a:r>
              <a:rPr lang="en-US" dirty="0">
                <a:solidFill>
                  <a:schemeClr val="accent4">
                    <a:lumMod val="40000"/>
                    <a:lumOff val="60000"/>
                  </a:schemeClr>
                </a:solidFill>
              </a:rPr>
              <a:t>.</a:t>
            </a:r>
          </a:p>
          <a:p>
            <a:pPr marL="514350" indent="-514350">
              <a:buFont typeface="+mj-lt"/>
              <a:buAutoNum type="arabicPeriod"/>
            </a:pPr>
            <a:r>
              <a:rPr lang="en-US" dirty="0">
                <a:solidFill>
                  <a:schemeClr val="accent4">
                    <a:lumMod val="40000"/>
                    <a:lumOff val="60000"/>
                  </a:schemeClr>
                </a:solidFill>
              </a:rPr>
              <a:t>Lack of automation slows tactical decision-making in fast-changing environments.</a:t>
            </a:r>
          </a:p>
          <a:p>
            <a:endParaRPr lang="en-US" dirty="0">
              <a:solidFill>
                <a:schemeClr val="accent4">
                  <a:lumMod val="40000"/>
                  <a:lumOff val="60000"/>
                </a:schemeClr>
              </a:solidFill>
            </a:endParaRPr>
          </a:p>
        </p:txBody>
      </p:sp>
    </p:spTree>
    <p:extLst>
      <p:ext uri="{BB962C8B-B14F-4D97-AF65-F5344CB8AC3E}">
        <p14:creationId xmlns:p14="http://schemas.microsoft.com/office/powerpoint/2010/main" val="87196676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A6C60EF8-BDAC-3F43-8305-E5A6D582AC2D}"/>
            </a:ext>
          </a:extLst>
        </p:cNvPr>
        <p:cNvGrpSpPr/>
        <p:nvPr/>
      </p:nvGrpSpPr>
      <p:grpSpPr>
        <a:xfrm>
          <a:off x="0" y="0"/>
          <a:ext cx="0" cy="0"/>
          <a:chOff x="0" y="0"/>
          <a:chExt cx="0" cy="0"/>
        </a:xfrm>
      </p:grpSpPr>
      <p:sp>
        <p:nvSpPr>
          <p:cNvPr id="39" name="Arrow: Right 38">
            <a:extLst>
              <a:ext uri="{FF2B5EF4-FFF2-40B4-BE49-F238E27FC236}">
                <a16:creationId xmlns:a16="http://schemas.microsoft.com/office/drawing/2014/main" id="{0100E18D-73D1-7DEA-C4BD-FC63E32836F4}"/>
              </a:ext>
            </a:extLst>
          </p:cNvPr>
          <p:cNvSpPr/>
          <p:nvPr/>
        </p:nvSpPr>
        <p:spPr>
          <a:xfrm rot="16360877">
            <a:off x="5215260" y="4620317"/>
            <a:ext cx="843280" cy="4572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40000"/>
                  <a:lumOff val="60000"/>
                </a:schemeClr>
              </a:solidFill>
            </a:endParaRPr>
          </a:p>
        </p:txBody>
      </p:sp>
      <p:sp>
        <p:nvSpPr>
          <p:cNvPr id="40" name="Title 1">
            <a:extLst>
              <a:ext uri="{FF2B5EF4-FFF2-40B4-BE49-F238E27FC236}">
                <a16:creationId xmlns:a16="http://schemas.microsoft.com/office/drawing/2014/main" id="{D25927C1-40D8-A6BA-5CF8-41347C4E365D}"/>
              </a:ext>
            </a:extLst>
          </p:cNvPr>
          <p:cNvSpPr>
            <a:spLocks noGrp="1"/>
          </p:cNvSpPr>
          <p:nvPr>
            <p:ph type="title"/>
          </p:nvPr>
        </p:nvSpPr>
        <p:spPr>
          <a:xfrm>
            <a:off x="0" y="17819"/>
            <a:ext cx="12192000" cy="1325563"/>
          </a:xfrm>
        </p:spPr>
        <p:txBody>
          <a:bodyPr/>
          <a:lstStyle/>
          <a:p>
            <a:pPr algn="ctr"/>
            <a:r>
              <a:rPr lang="en-US" dirty="0">
                <a:solidFill>
                  <a:schemeClr val="accent4">
                    <a:lumMod val="40000"/>
                    <a:lumOff val="60000"/>
                  </a:schemeClr>
                </a:solidFill>
              </a:rPr>
              <a:t>How we solve this?</a:t>
            </a:r>
          </a:p>
        </p:txBody>
      </p:sp>
      <p:pic>
        <p:nvPicPr>
          <p:cNvPr id="2" name="Content Placeholder 4">
            <a:extLst>
              <a:ext uri="{FF2B5EF4-FFF2-40B4-BE49-F238E27FC236}">
                <a16:creationId xmlns:a16="http://schemas.microsoft.com/office/drawing/2014/main" id="{5047FD44-8168-A7C6-E0C8-4C8C783167E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8094" r="3094" b="18855"/>
          <a:stretch>
            <a:fillRect/>
          </a:stretch>
        </p:blipFill>
        <p:spPr>
          <a:xfrm>
            <a:off x="832786" y="946227"/>
            <a:ext cx="10800413" cy="5427858"/>
          </a:xfrm>
        </p:spPr>
      </p:pic>
    </p:spTree>
    <p:extLst>
      <p:ext uri="{BB962C8B-B14F-4D97-AF65-F5344CB8AC3E}">
        <p14:creationId xmlns:p14="http://schemas.microsoft.com/office/powerpoint/2010/main" val="1129789831"/>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600</TotalTime>
  <Words>871</Words>
  <Application>Microsoft Office PowerPoint</Application>
  <PresentationFormat>Widescreen</PresentationFormat>
  <Paragraphs>89</Paragraphs>
  <Slides>18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Aptos</vt:lpstr>
      <vt:lpstr>Aptos Display</vt:lpstr>
      <vt:lpstr>Arial</vt:lpstr>
      <vt:lpstr>Office Theme</vt:lpstr>
      <vt:lpstr>Team EchoLogia</vt:lpstr>
      <vt:lpstr>PowerPoint Presentation</vt:lpstr>
      <vt:lpstr>PowerPoint Presentation</vt:lpstr>
      <vt:lpstr>MIL context</vt:lpstr>
      <vt:lpstr>PowerPoint Presentation</vt:lpstr>
      <vt:lpstr>PowerPoint Presentation</vt:lpstr>
      <vt:lpstr>Who We are ?</vt:lpstr>
      <vt:lpstr>The Problem </vt:lpstr>
      <vt:lpstr>How we solve this?</vt:lpstr>
      <vt:lpstr>How it looks like?</vt:lpstr>
      <vt:lpstr>What to do next?</vt:lpstr>
      <vt:lpstr>PowerPoint Presentation</vt:lpstr>
      <vt:lpstr>Impact &amp; Future Vision </vt:lpstr>
      <vt:lpstr>Technical Approach </vt:lpstr>
      <vt:lpstr>Deployment &amp; Manufacturing</vt:lpstr>
      <vt:lpstr>Hackathon Achievements</vt:lpstr>
      <vt:lpstr>The Solution: EcoLogia </vt:lpstr>
      <vt:lpstr>Use Cases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Ramy Kanaan</dc:creator>
  <cp:lastModifiedBy>Ramy Kanaan</cp:lastModifiedBy>
  <cp:revision>35</cp:revision>
  <dcterms:created xsi:type="dcterms:W3CDTF">2025-10-24T17:40:43Z</dcterms:created>
  <dcterms:modified xsi:type="dcterms:W3CDTF">2025-10-25T17:20:07Z</dcterms:modified>
</cp:coreProperties>
</file>